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8" r:id="rId18"/>
    <p:sldId id="272" r:id="rId19"/>
    <p:sldId id="273" r:id="rId20"/>
    <p:sldId id="276" r:id="rId21"/>
    <p:sldId id="274" r:id="rId22"/>
    <p:sldId id="275" r:id="rId23"/>
    <p:sldId id="277" r:id="rId24"/>
    <p:sldId id="281" r:id="rId25"/>
    <p:sldId id="282" r:id="rId26"/>
    <p:sldId id="279" r:id="rId27"/>
    <p:sldId id="280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-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162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58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60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59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78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31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8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4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68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23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797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60D4DC-FCF2-D14E-9844-C5BF3FCC372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24ADF-41C0-7948-BA7D-D47DB389F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77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ocket.io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9769"/>
            <a:ext cx="9144000" cy="49982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1759"/>
            <a:ext cx="7772400" cy="1470025"/>
          </a:xfrm>
        </p:spPr>
        <p:txBody>
          <a:bodyPr/>
          <a:lstStyle/>
          <a:p>
            <a:r>
              <a:rPr lang="en-US" dirty="0" err="1" smtClean="0"/>
              <a:t>WebSockets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66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973286" y="3229430"/>
            <a:ext cx="925286" cy="889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Server</a:t>
            </a:r>
            <a:endParaRPr lang="en-US" sz="1400" dirty="0"/>
          </a:p>
        </p:txBody>
      </p:sp>
      <p:sp>
        <p:nvSpPr>
          <p:cNvPr id="5" name="Oval 4"/>
          <p:cNvSpPr/>
          <p:nvPr/>
        </p:nvSpPr>
        <p:spPr>
          <a:xfrm>
            <a:off x="1313543" y="2057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" name="Curved Connector 6"/>
          <p:cNvCxnSpPr>
            <a:stCxn id="5" idx="6"/>
            <a:endCxn id="4" idx="1"/>
          </p:cNvCxnSpPr>
          <p:nvPr/>
        </p:nvCxnSpPr>
        <p:spPr>
          <a:xfrm>
            <a:off x="2238829" y="2501901"/>
            <a:ext cx="1869962" cy="85772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2"/>
            <a:endCxn id="5" idx="4"/>
          </p:cNvCxnSpPr>
          <p:nvPr/>
        </p:nvCxnSpPr>
        <p:spPr>
          <a:xfrm rot="10800000">
            <a:off x="1776186" y="2946402"/>
            <a:ext cx="2197100" cy="727529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20571" y="231723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38829" y="3489266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313542" y="341409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13" name="Curved Connector 12"/>
          <p:cNvCxnSpPr>
            <a:stCxn id="12" idx="6"/>
            <a:endCxn id="4" idx="2"/>
          </p:cNvCxnSpPr>
          <p:nvPr/>
        </p:nvCxnSpPr>
        <p:spPr>
          <a:xfrm flipV="1">
            <a:off x="2238828" y="3673930"/>
            <a:ext cx="1734458" cy="18466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4" idx="3"/>
            <a:endCxn id="12" idx="4"/>
          </p:cNvCxnSpPr>
          <p:nvPr/>
        </p:nvCxnSpPr>
        <p:spPr>
          <a:xfrm rot="5400000">
            <a:off x="2785059" y="2979365"/>
            <a:ext cx="314859" cy="2332606"/>
          </a:xfrm>
          <a:prstGeom prst="curvedConnector3">
            <a:avLst>
              <a:gd name="adj1" fmla="val 172604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120570" y="3673932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861525" y="4521212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2398882" y="499317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19" name="Curved Connector 18"/>
          <p:cNvCxnSpPr>
            <a:stCxn id="18" idx="6"/>
            <a:endCxn id="4" idx="3"/>
          </p:cNvCxnSpPr>
          <p:nvPr/>
        </p:nvCxnSpPr>
        <p:spPr>
          <a:xfrm flipV="1">
            <a:off x="3324168" y="3988239"/>
            <a:ext cx="784623" cy="144944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4" idx="4"/>
            <a:endCxn id="18" idx="4"/>
          </p:cNvCxnSpPr>
          <p:nvPr/>
        </p:nvCxnSpPr>
        <p:spPr>
          <a:xfrm rot="5400000">
            <a:off x="2766853" y="4213102"/>
            <a:ext cx="1763749" cy="1574404"/>
          </a:xfrm>
          <a:prstGeom prst="curvedConnector3">
            <a:avLst>
              <a:gd name="adj1" fmla="val 112961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24168" y="4890544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66702" y="5437679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4184793" y="17975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24" name="Curved Connector 23"/>
          <p:cNvCxnSpPr>
            <a:stCxn id="23" idx="6"/>
            <a:endCxn id="4" idx="7"/>
          </p:cNvCxnSpPr>
          <p:nvPr/>
        </p:nvCxnSpPr>
        <p:spPr>
          <a:xfrm flipH="1">
            <a:off x="4763067" y="2242067"/>
            <a:ext cx="347012" cy="1117554"/>
          </a:xfrm>
          <a:prstGeom prst="curvedConnector4">
            <a:avLst>
              <a:gd name="adj1" fmla="val -65877"/>
              <a:gd name="adj2" fmla="val 64062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4" idx="0"/>
            <a:endCxn id="23" idx="4"/>
          </p:cNvCxnSpPr>
          <p:nvPr/>
        </p:nvCxnSpPr>
        <p:spPr>
          <a:xfrm rot="5400000" flipH="1" flipV="1">
            <a:off x="4270251" y="2852246"/>
            <a:ext cx="542863" cy="21150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110079" y="266401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108791" y="2761735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687449" y="23944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30" name="Curved Connector 29"/>
          <p:cNvCxnSpPr>
            <a:stCxn id="29" idx="6"/>
            <a:endCxn id="4" idx="5"/>
          </p:cNvCxnSpPr>
          <p:nvPr/>
        </p:nvCxnSpPr>
        <p:spPr>
          <a:xfrm flipH="1">
            <a:off x="4763067" y="2838967"/>
            <a:ext cx="1849668" cy="1149272"/>
          </a:xfrm>
          <a:prstGeom prst="curvedConnector4">
            <a:avLst>
              <a:gd name="adj1" fmla="val -12359"/>
              <a:gd name="adj2" fmla="val 131219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4" idx="6"/>
            <a:endCxn id="29" idx="4"/>
          </p:cNvCxnSpPr>
          <p:nvPr/>
        </p:nvCxnSpPr>
        <p:spPr>
          <a:xfrm flipV="1">
            <a:off x="4898572" y="3283467"/>
            <a:ext cx="1251520" cy="39046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339669" y="327180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169358" y="3241743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5736038" y="455387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37" name="Curved Connector 36"/>
          <p:cNvCxnSpPr>
            <a:stCxn id="36" idx="1"/>
          </p:cNvCxnSpPr>
          <p:nvPr/>
        </p:nvCxnSpPr>
        <p:spPr>
          <a:xfrm rot="16200000" flipV="1">
            <a:off x="4976674" y="3789191"/>
            <a:ext cx="565632" cy="122410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4" idx="4"/>
            <a:endCxn id="36" idx="4"/>
          </p:cNvCxnSpPr>
          <p:nvPr/>
        </p:nvCxnSpPr>
        <p:spPr>
          <a:xfrm rot="16200000" flipH="1">
            <a:off x="4655085" y="3899274"/>
            <a:ext cx="1324440" cy="1762752"/>
          </a:xfrm>
          <a:prstGeom prst="curvedConnector3">
            <a:avLst>
              <a:gd name="adj1" fmla="val 11726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325413" y="4369204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110079" y="5276611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44" name="Oval 43"/>
          <p:cNvSpPr/>
          <p:nvPr/>
        </p:nvSpPr>
        <p:spPr>
          <a:xfrm>
            <a:off x="6725905" y="405337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5" name="Oval 44"/>
          <p:cNvSpPr/>
          <p:nvPr/>
        </p:nvSpPr>
        <p:spPr>
          <a:xfrm>
            <a:off x="2657928" y="13530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6" name="Oval 45"/>
          <p:cNvSpPr/>
          <p:nvPr/>
        </p:nvSpPr>
        <p:spPr>
          <a:xfrm>
            <a:off x="511292" y="27849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7" name="Oval 46"/>
          <p:cNvSpPr/>
          <p:nvPr/>
        </p:nvSpPr>
        <p:spPr>
          <a:xfrm>
            <a:off x="1313542" y="455707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8" name="Oval 47"/>
          <p:cNvSpPr/>
          <p:nvPr/>
        </p:nvSpPr>
        <p:spPr>
          <a:xfrm>
            <a:off x="6885800" y="304061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9" name="Oval 48"/>
          <p:cNvSpPr/>
          <p:nvPr/>
        </p:nvSpPr>
        <p:spPr>
          <a:xfrm>
            <a:off x="6661324" y="190320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0" name="Oval 49"/>
          <p:cNvSpPr/>
          <p:nvPr/>
        </p:nvSpPr>
        <p:spPr>
          <a:xfrm>
            <a:off x="5425795" y="142823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1" name="Oval 50"/>
          <p:cNvSpPr/>
          <p:nvPr/>
        </p:nvSpPr>
        <p:spPr>
          <a:xfrm>
            <a:off x="1473596" y="9085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2" name="Oval 51"/>
          <p:cNvSpPr/>
          <p:nvPr/>
        </p:nvSpPr>
        <p:spPr>
          <a:xfrm>
            <a:off x="7100729" y="313832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3" name="Oval 52"/>
          <p:cNvSpPr/>
          <p:nvPr/>
        </p:nvSpPr>
        <p:spPr>
          <a:xfrm>
            <a:off x="3032752" y="43801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4" name="Oval 53"/>
          <p:cNvSpPr/>
          <p:nvPr/>
        </p:nvSpPr>
        <p:spPr>
          <a:xfrm>
            <a:off x="7260624" y="212556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5" name="Oval 54"/>
          <p:cNvSpPr/>
          <p:nvPr/>
        </p:nvSpPr>
        <p:spPr>
          <a:xfrm>
            <a:off x="7036148" y="98814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6" name="Oval 55"/>
          <p:cNvSpPr/>
          <p:nvPr/>
        </p:nvSpPr>
        <p:spPr>
          <a:xfrm>
            <a:off x="5800619" y="5131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7" name="Oval 56"/>
          <p:cNvSpPr/>
          <p:nvPr/>
        </p:nvSpPr>
        <p:spPr>
          <a:xfrm>
            <a:off x="1848420" y="-64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8" name="Oval 57"/>
          <p:cNvSpPr/>
          <p:nvPr/>
        </p:nvSpPr>
        <p:spPr>
          <a:xfrm>
            <a:off x="7036148" y="554026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9" name="Oval 58"/>
          <p:cNvSpPr/>
          <p:nvPr/>
        </p:nvSpPr>
        <p:spPr>
          <a:xfrm>
            <a:off x="2968171" y="283995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0" name="Oval 59"/>
          <p:cNvSpPr/>
          <p:nvPr/>
        </p:nvSpPr>
        <p:spPr>
          <a:xfrm>
            <a:off x="7196043" y="452750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1" name="Oval 60"/>
          <p:cNvSpPr/>
          <p:nvPr/>
        </p:nvSpPr>
        <p:spPr>
          <a:xfrm>
            <a:off x="6971567" y="339008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2" name="Oval 61"/>
          <p:cNvSpPr/>
          <p:nvPr/>
        </p:nvSpPr>
        <p:spPr>
          <a:xfrm>
            <a:off x="5736038" y="291512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3" name="Oval 62"/>
          <p:cNvSpPr/>
          <p:nvPr/>
        </p:nvSpPr>
        <p:spPr>
          <a:xfrm>
            <a:off x="1783839" y="239545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4" name="Oval 63"/>
          <p:cNvSpPr/>
          <p:nvPr/>
        </p:nvSpPr>
        <p:spPr>
          <a:xfrm>
            <a:off x="5170409" y="51502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5" name="Oval 64"/>
          <p:cNvSpPr/>
          <p:nvPr/>
        </p:nvSpPr>
        <p:spPr>
          <a:xfrm>
            <a:off x="1102432" y="24499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6" name="Oval 65"/>
          <p:cNvSpPr/>
          <p:nvPr/>
        </p:nvSpPr>
        <p:spPr>
          <a:xfrm>
            <a:off x="5330304" y="41374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7" name="Oval 66"/>
          <p:cNvSpPr/>
          <p:nvPr/>
        </p:nvSpPr>
        <p:spPr>
          <a:xfrm>
            <a:off x="5105828" y="300006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8" name="Oval 67"/>
          <p:cNvSpPr/>
          <p:nvPr/>
        </p:nvSpPr>
        <p:spPr>
          <a:xfrm>
            <a:off x="3764530" y="1168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9" name="Oval 68"/>
          <p:cNvSpPr/>
          <p:nvPr/>
        </p:nvSpPr>
        <p:spPr>
          <a:xfrm>
            <a:off x="-81900" y="20054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0" name="Oval 69"/>
          <p:cNvSpPr/>
          <p:nvPr/>
        </p:nvSpPr>
        <p:spPr>
          <a:xfrm>
            <a:off x="6121600" y="566402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1" name="Oval 70"/>
          <p:cNvSpPr/>
          <p:nvPr/>
        </p:nvSpPr>
        <p:spPr>
          <a:xfrm>
            <a:off x="6281495" y="465126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2" name="Oval 71"/>
          <p:cNvSpPr/>
          <p:nvPr/>
        </p:nvSpPr>
        <p:spPr>
          <a:xfrm>
            <a:off x="235234" y="499642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3" name="Oval 72"/>
          <p:cNvSpPr/>
          <p:nvPr/>
        </p:nvSpPr>
        <p:spPr>
          <a:xfrm>
            <a:off x="395129" y="39836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4" name="Oval 73"/>
          <p:cNvSpPr/>
          <p:nvPr/>
        </p:nvSpPr>
        <p:spPr>
          <a:xfrm>
            <a:off x="1867823" y="55947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5" name="Oval 74"/>
          <p:cNvSpPr/>
          <p:nvPr/>
        </p:nvSpPr>
        <p:spPr>
          <a:xfrm>
            <a:off x="2027718" y="45819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6" name="Oval 75"/>
          <p:cNvSpPr/>
          <p:nvPr/>
        </p:nvSpPr>
        <p:spPr>
          <a:xfrm>
            <a:off x="4397938" y="55947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7" name="Oval 76"/>
          <p:cNvSpPr/>
          <p:nvPr/>
        </p:nvSpPr>
        <p:spPr>
          <a:xfrm>
            <a:off x="4557833" y="45819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8" name="Curved Connector 77"/>
          <p:cNvCxnSpPr>
            <a:stCxn id="45" idx="5"/>
          </p:cNvCxnSpPr>
          <p:nvPr/>
        </p:nvCxnSpPr>
        <p:spPr>
          <a:xfrm rot="16200000" flipH="1">
            <a:off x="3289516" y="2270068"/>
            <a:ext cx="1129869" cy="81348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51" idx="5"/>
          </p:cNvCxnSpPr>
          <p:nvPr/>
        </p:nvCxnSpPr>
        <p:spPr>
          <a:xfrm rot="16200000" flipH="1">
            <a:off x="2196009" y="1734743"/>
            <a:ext cx="1844647" cy="170991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50" idx="3"/>
          </p:cNvCxnSpPr>
          <p:nvPr/>
        </p:nvCxnSpPr>
        <p:spPr>
          <a:xfrm rot="5400000">
            <a:off x="4556157" y="2278323"/>
            <a:ext cx="1096423" cy="913864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7" name="Curved Connector 86"/>
          <p:cNvCxnSpPr>
            <a:stCxn id="63" idx="5"/>
            <a:endCxn id="4" idx="3"/>
          </p:cNvCxnSpPr>
          <p:nvPr/>
        </p:nvCxnSpPr>
        <p:spPr>
          <a:xfrm rot="16200000" flipH="1">
            <a:off x="2924217" y="2803664"/>
            <a:ext cx="833977" cy="1535171"/>
          </a:xfrm>
          <a:prstGeom prst="curvedConnector3">
            <a:avLst>
              <a:gd name="adj1" fmla="val 143022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61" idx="2"/>
            <a:endCxn id="4" idx="6"/>
          </p:cNvCxnSpPr>
          <p:nvPr/>
        </p:nvCxnSpPr>
        <p:spPr>
          <a:xfrm rot="10800000">
            <a:off x="4898573" y="3673930"/>
            <a:ext cx="2072995" cy="16065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3" name="Curved Connector 92"/>
          <p:cNvCxnSpPr>
            <a:stCxn id="57" idx="5"/>
          </p:cNvCxnSpPr>
          <p:nvPr/>
        </p:nvCxnSpPr>
        <p:spPr>
          <a:xfrm rot="16200000" flipH="1">
            <a:off x="2189956" y="1200570"/>
            <a:ext cx="2519480" cy="162299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73" idx="6"/>
          </p:cNvCxnSpPr>
          <p:nvPr/>
        </p:nvCxnSpPr>
        <p:spPr>
          <a:xfrm flipV="1">
            <a:off x="1320415" y="3834586"/>
            <a:ext cx="2652873" cy="59358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9" name="Curved Connector 98"/>
          <p:cNvCxnSpPr>
            <a:stCxn id="72" idx="6"/>
            <a:endCxn id="4" idx="3"/>
          </p:cNvCxnSpPr>
          <p:nvPr/>
        </p:nvCxnSpPr>
        <p:spPr>
          <a:xfrm flipV="1">
            <a:off x="1160520" y="3988239"/>
            <a:ext cx="2948271" cy="145269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2" name="Curved Connector 101"/>
          <p:cNvCxnSpPr>
            <a:stCxn id="55" idx="3"/>
            <a:endCxn id="4" idx="6"/>
          </p:cNvCxnSpPr>
          <p:nvPr/>
        </p:nvCxnSpPr>
        <p:spPr>
          <a:xfrm rot="5400000">
            <a:off x="5071627" y="1573904"/>
            <a:ext cx="1926972" cy="227308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5" name="Curved Connector 104"/>
          <p:cNvCxnSpPr>
            <a:stCxn id="71" idx="1"/>
          </p:cNvCxnSpPr>
          <p:nvPr/>
        </p:nvCxnSpPr>
        <p:spPr>
          <a:xfrm rot="16200000" flipV="1">
            <a:off x="5196357" y="3560813"/>
            <a:ext cx="922858" cy="1518428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8" name="Curved Connector 107"/>
          <p:cNvCxnSpPr>
            <a:stCxn id="76" idx="1"/>
          </p:cNvCxnSpPr>
          <p:nvPr/>
        </p:nvCxnSpPr>
        <p:spPr>
          <a:xfrm rot="16200000" flipV="1">
            <a:off x="3594065" y="4785555"/>
            <a:ext cx="1606504" cy="27225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1" name="Curved Connector 110"/>
          <p:cNvCxnSpPr>
            <a:stCxn id="47" idx="7"/>
            <a:endCxn id="4" idx="2"/>
          </p:cNvCxnSpPr>
          <p:nvPr/>
        </p:nvCxnSpPr>
        <p:spPr>
          <a:xfrm rot="5400000" flipH="1" flipV="1">
            <a:off x="2531637" y="3245617"/>
            <a:ext cx="1013335" cy="186996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4" name="Curved Connector 113"/>
          <p:cNvCxnSpPr>
            <a:stCxn id="70" idx="1"/>
            <a:endCxn id="4" idx="5"/>
          </p:cNvCxnSpPr>
          <p:nvPr/>
        </p:nvCxnSpPr>
        <p:spPr>
          <a:xfrm rot="16200000" flipV="1">
            <a:off x="4607097" y="4144210"/>
            <a:ext cx="1805979" cy="149403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7" name="Curved Connector 116"/>
          <p:cNvCxnSpPr>
            <a:stCxn id="69" idx="6"/>
            <a:endCxn id="4" idx="2"/>
          </p:cNvCxnSpPr>
          <p:nvPr/>
        </p:nvCxnSpPr>
        <p:spPr>
          <a:xfrm>
            <a:off x="843386" y="2449930"/>
            <a:ext cx="3129900" cy="12240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0" name="Curved Connector 119"/>
          <p:cNvCxnSpPr>
            <a:stCxn id="56" idx="3"/>
          </p:cNvCxnSpPr>
          <p:nvPr/>
        </p:nvCxnSpPr>
        <p:spPr>
          <a:xfrm rot="5400000">
            <a:off x="4262103" y="1567724"/>
            <a:ext cx="1969753" cy="137829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3" name="Curved Connector 122"/>
          <p:cNvCxnSpPr/>
          <p:nvPr/>
        </p:nvCxnSpPr>
        <p:spPr>
          <a:xfrm rot="10800000" flipV="1">
            <a:off x="4898572" y="2946400"/>
            <a:ext cx="2688040" cy="56562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6" name="Curved Connector 125"/>
          <p:cNvCxnSpPr>
            <a:stCxn id="44" idx="2"/>
          </p:cNvCxnSpPr>
          <p:nvPr/>
        </p:nvCxnSpPr>
        <p:spPr>
          <a:xfrm rot="10800000">
            <a:off x="4898573" y="3834587"/>
            <a:ext cx="1827333" cy="66329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395129" y="101420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0" name="Oval 129"/>
          <p:cNvSpPr/>
          <p:nvPr/>
        </p:nvSpPr>
        <p:spPr>
          <a:xfrm>
            <a:off x="704735" y="6164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1" name="Oval 130"/>
          <p:cNvSpPr/>
          <p:nvPr/>
        </p:nvSpPr>
        <p:spPr>
          <a:xfrm>
            <a:off x="841235" y="15875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2" name="Oval 131"/>
          <p:cNvSpPr/>
          <p:nvPr/>
        </p:nvSpPr>
        <p:spPr>
          <a:xfrm>
            <a:off x="4767092" y="686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3" name="Oval 132"/>
          <p:cNvSpPr/>
          <p:nvPr/>
        </p:nvSpPr>
        <p:spPr>
          <a:xfrm>
            <a:off x="4357172" y="72511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4" name="Oval 133"/>
          <p:cNvSpPr/>
          <p:nvPr/>
        </p:nvSpPr>
        <p:spPr>
          <a:xfrm>
            <a:off x="4672015" y="128126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5" name="Oval 134"/>
          <p:cNvSpPr/>
          <p:nvPr/>
        </p:nvSpPr>
        <p:spPr>
          <a:xfrm>
            <a:off x="6612735" y="3721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6" name="Oval 135"/>
          <p:cNvSpPr/>
          <p:nvPr/>
        </p:nvSpPr>
        <p:spPr>
          <a:xfrm>
            <a:off x="7896853" y="139155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7" name="Oval 136"/>
          <p:cNvSpPr/>
          <p:nvPr/>
        </p:nvSpPr>
        <p:spPr>
          <a:xfrm>
            <a:off x="7586612" y="6985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8" name="Oval 137"/>
          <p:cNvSpPr/>
          <p:nvPr/>
        </p:nvSpPr>
        <p:spPr>
          <a:xfrm>
            <a:off x="7961434" y="280565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9" name="Oval 138"/>
          <p:cNvSpPr/>
          <p:nvPr/>
        </p:nvSpPr>
        <p:spPr>
          <a:xfrm>
            <a:off x="7761514" y="383458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40" name="Oval 139"/>
          <p:cNvSpPr/>
          <p:nvPr/>
        </p:nvSpPr>
        <p:spPr>
          <a:xfrm>
            <a:off x="7919021" y="478145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41" name="Oval 140"/>
          <p:cNvSpPr/>
          <p:nvPr/>
        </p:nvSpPr>
        <p:spPr>
          <a:xfrm>
            <a:off x="2953004" y="573763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3" name="Rectangle 2"/>
          <p:cNvSpPr/>
          <p:nvPr/>
        </p:nvSpPr>
        <p:spPr>
          <a:xfrm>
            <a:off x="1892830" y="5150242"/>
            <a:ext cx="4928684" cy="69573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To a certain degree…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7074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 Polling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if we want real-time –like properties?</a:t>
            </a:r>
          </a:p>
          <a:p>
            <a:r>
              <a:rPr lang="en-US" dirty="0" smtClean="0"/>
              <a:t>Long Polling</a:t>
            </a:r>
          </a:p>
          <a:p>
            <a:pPr lvl="1"/>
            <a:r>
              <a:rPr lang="en-US" dirty="0" smtClean="0"/>
              <a:t>Send Ajax request</a:t>
            </a:r>
          </a:p>
          <a:p>
            <a:pPr lvl="1"/>
            <a:r>
              <a:rPr lang="en-US" dirty="0" smtClean="0"/>
              <a:t>Server does not respond immediately, holds open the connection for a certain amount of time</a:t>
            </a:r>
          </a:p>
          <a:p>
            <a:pPr lvl="1"/>
            <a:r>
              <a:rPr lang="en-US" dirty="0" smtClean="0"/>
              <a:t>Replies when data is available</a:t>
            </a:r>
          </a:p>
          <a:p>
            <a:r>
              <a:rPr lang="en-US" dirty="0" smtClean="0"/>
              <a:t>Pro: reduces computing/network overhead</a:t>
            </a:r>
          </a:p>
          <a:p>
            <a:r>
              <a:rPr lang="en-US" dirty="0" smtClean="0"/>
              <a:t>Con: Still lots of overhead</a:t>
            </a:r>
          </a:p>
          <a:p>
            <a:r>
              <a:rPr lang="en-US" dirty="0" smtClean="0"/>
              <a:t>This is the approach before new techniques</a:t>
            </a:r>
          </a:p>
        </p:txBody>
      </p:sp>
    </p:spTree>
    <p:extLst>
      <p:ext uri="{BB962C8B-B14F-4D97-AF65-F5344CB8AC3E}">
        <p14:creationId xmlns:p14="http://schemas.microsoft.com/office/powerpoint/2010/main" val="3467595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WebSockets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0000"/>
            <a:ext cx="8523514" cy="5188857"/>
          </a:xfrm>
        </p:spPr>
        <p:txBody>
          <a:bodyPr>
            <a:normAutofit/>
          </a:bodyPr>
          <a:lstStyle/>
          <a:p>
            <a:r>
              <a:rPr lang="en-US" dirty="0" smtClean="0"/>
              <a:t>New Approach</a:t>
            </a:r>
          </a:p>
          <a:p>
            <a:pPr lvl="1"/>
            <a:r>
              <a:rPr lang="en-US" dirty="0" smtClean="0"/>
              <a:t>Relatively, 2011</a:t>
            </a:r>
          </a:p>
          <a:p>
            <a:r>
              <a:rPr lang="en-US" dirty="0" smtClean="0"/>
              <a:t>Provides</a:t>
            </a:r>
          </a:p>
          <a:p>
            <a:pPr lvl="1"/>
            <a:r>
              <a:rPr lang="en-US" i="1" dirty="0" smtClean="0"/>
              <a:t>Bi-directional, full-duplex communication</a:t>
            </a:r>
          </a:p>
          <a:p>
            <a:pPr lvl="2"/>
            <a:r>
              <a:rPr lang="en-US" dirty="0" smtClean="0"/>
              <a:t>Much like tradition sockets, but not quite</a:t>
            </a:r>
          </a:p>
          <a:p>
            <a:pPr lvl="1"/>
            <a:r>
              <a:rPr lang="en-US" i="1" dirty="0" smtClean="0"/>
              <a:t>Minimal communication overhead</a:t>
            </a:r>
          </a:p>
          <a:p>
            <a:pPr lvl="2"/>
            <a:r>
              <a:rPr lang="en-US" dirty="0" smtClean="0"/>
              <a:t>Binary protocol, no HTTP overhead</a:t>
            </a:r>
          </a:p>
          <a:p>
            <a:pPr lvl="1"/>
            <a:r>
              <a:rPr lang="en-US" i="1" dirty="0" smtClean="0"/>
              <a:t>Super Scalability</a:t>
            </a:r>
          </a:p>
          <a:p>
            <a:pPr lvl="2"/>
            <a:r>
              <a:rPr lang="en-US" dirty="0" smtClean="0"/>
              <a:t>Very Low Overhead</a:t>
            </a:r>
          </a:p>
          <a:p>
            <a:pPr lvl="2"/>
            <a:r>
              <a:rPr lang="en-US" dirty="0" smtClean="0"/>
              <a:t>Open connections: limited by machine/OS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546846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414" y="1871209"/>
            <a:ext cx="5722272" cy="20619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413" y="4682673"/>
            <a:ext cx="6984499" cy="14677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46414" y="1453924"/>
            <a:ext cx="5118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Initial </a:t>
            </a:r>
            <a:r>
              <a:rPr lang="en-US" sz="2400" b="1" dirty="0" err="1" smtClean="0"/>
              <a:t>WebSocket</a:t>
            </a:r>
            <a:r>
              <a:rPr lang="en-US" sz="2400" b="1" dirty="0" smtClean="0"/>
              <a:t> Handshake Request: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46414" y="4186850"/>
            <a:ext cx="5256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Response indicates the protocol switch: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119707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414" y="1871209"/>
            <a:ext cx="5722272" cy="20619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413" y="4682673"/>
            <a:ext cx="6984499" cy="14677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46414" y="1453924"/>
            <a:ext cx="5118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Initial </a:t>
            </a:r>
            <a:r>
              <a:rPr lang="en-US" sz="2400" b="1" dirty="0" err="1" smtClean="0"/>
              <a:t>WebSocket</a:t>
            </a:r>
            <a:r>
              <a:rPr lang="en-US" sz="2400" b="1" dirty="0" smtClean="0"/>
              <a:t> Handshake Request: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46414" y="4186850"/>
            <a:ext cx="5256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Response indicates the protocol switch: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796599" y="6168574"/>
            <a:ext cx="7890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After this, messages can be sent/received from client/server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049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WebSocket</a:t>
            </a:r>
            <a:r>
              <a:rPr lang="en-US" dirty="0" smtClean="0"/>
              <a:t>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use:</a:t>
            </a:r>
          </a:p>
          <a:p>
            <a:pPr lvl="1"/>
            <a:r>
              <a:rPr lang="en-US" dirty="0" err="1" smtClean="0"/>
              <a:t>Socket.IO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http://socket.io</a:t>
            </a:r>
            <a:endParaRPr lang="en-US" dirty="0" smtClean="0"/>
          </a:p>
          <a:p>
            <a:r>
              <a:rPr lang="en-US" dirty="0" smtClean="0"/>
              <a:t>Works with </a:t>
            </a:r>
            <a:r>
              <a:rPr lang="en-US" dirty="0" err="1" smtClean="0"/>
              <a:t>Node.js</a:t>
            </a:r>
            <a:r>
              <a:rPr lang="en-US" dirty="0" smtClean="0"/>
              <a:t> &amp; Express</a:t>
            </a:r>
          </a:p>
          <a:p>
            <a:pPr lvl="1"/>
            <a:r>
              <a:rPr lang="en-US" dirty="0" smtClean="0"/>
              <a:t>Other frameworks have similar libraries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547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API: Connecting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io.connect</a:t>
            </a:r>
            <a:r>
              <a:rPr lang="en-US" dirty="0" smtClean="0"/>
              <a:t>(URL)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b="0" dirty="0" err="1" smtClean="0">
                <a:latin typeface="Courier New"/>
                <a:cs typeface="Courier New"/>
              </a:rPr>
              <a:t>var</a:t>
            </a:r>
            <a:r>
              <a:rPr lang="en-US" sz="2400" b="0" dirty="0" smtClean="0">
                <a:latin typeface="Courier New"/>
                <a:cs typeface="Courier New"/>
              </a:rPr>
              <a:t> socket = </a:t>
            </a:r>
            <a:r>
              <a:rPr lang="en-US" sz="2400" b="0" dirty="0" err="1" smtClean="0">
                <a:latin typeface="Courier New"/>
                <a:cs typeface="Courier New"/>
              </a:rPr>
              <a:t>io.connect</a:t>
            </a:r>
            <a:r>
              <a:rPr lang="en-US" sz="2400" b="0" dirty="0" smtClean="0">
                <a:latin typeface="Courier New"/>
                <a:cs typeface="Courier New"/>
              </a:rPr>
              <a:t>(‘http://</a:t>
            </a:r>
            <a:r>
              <a:rPr lang="en-US" sz="2400" b="0" dirty="0" err="1" smtClean="0">
                <a:latin typeface="Courier New"/>
                <a:cs typeface="Courier New"/>
              </a:rPr>
              <a:t>localhost</a:t>
            </a:r>
            <a:r>
              <a:rPr lang="en-US" sz="2400" b="0" dirty="0" smtClean="0">
                <a:latin typeface="Courier New"/>
                <a:cs typeface="Courier New"/>
              </a:rPr>
              <a:t>’);</a:t>
            </a:r>
            <a:endParaRPr lang="en-US" sz="24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13250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API: Disconnecting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socket.disconnect</a:t>
            </a:r>
            <a:r>
              <a:rPr lang="en-US" dirty="0" smtClean="0"/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b="0" dirty="0" err="1" smtClean="0">
                <a:latin typeface="Courier New"/>
                <a:cs typeface="Courier New"/>
              </a:rPr>
              <a:t>var</a:t>
            </a:r>
            <a:r>
              <a:rPr lang="en-US" sz="2400" b="0" dirty="0" smtClean="0">
                <a:latin typeface="Courier New"/>
                <a:cs typeface="Courier New"/>
              </a:rPr>
              <a:t> socket = </a:t>
            </a:r>
            <a:r>
              <a:rPr lang="en-US" sz="2400" b="0" dirty="0" err="1" smtClean="0">
                <a:latin typeface="Courier New"/>
                <a:cs typeface="Courier New"/>
              </a:rPr>
              <a:t>io.connect</a:t>
            </a:r>
            <a:r>
              <a:rPr lang="en-US" sz="2400" b="0" dirty="0" smtClean="0">
                <a:latin typeface="Courier New"/>
                <a:cs typeface="Courier New"/>
              </a:rPr>
              <a:t>(‘http://</a:t>
            </a:r>
            <a:r>
              <a:rPr lang="en-US" sz="2400" b="0" dirty="0" err="1" smtClean="0">
                <a:latin typeface="Courier New"/>
                <a:cs typeface="Courier New"/>
              </a:rPr>
              <a:t>localhost</a:t>
            </a:r>
            <a:r>
              <a:rPr lang="en-US" sz="2400" b="0" dirty="0" smtClean="0">
                <a:latin typeface="Courier New"/>
                <a:cs typeface="Courier New"/>
              </a:rPr>
              <a:t>’);</a:t>
            </a:r>
          </a:p>
          <a:p>
            <a:pPr marL="0" indent="0">
              <a:buNone/>
            </a:pPr>
            <a:r>
              <a:rPr lang="en-US" sz="2400" b="0" dirty="0" err="1" smtClean="0">
                <a:latin typeface="Courier New"/>
                <a:cs typeface="Courier New"/>
              </a:rPr>
              <a:t>socket.disconnect</a:t>
            </a:r>
            <a:r>
              <a:rPr lang="en-US" sz="2400" b="0" dirty="0" smtClean="0">
                <a:latin typeface="Courier New"/>
                <a:cs typeface="Courier New"/>
              </a:rPr>
              <a:t>();</a:t>
            </a:r>
            <a:endParaRPr lang="en-US" sz="24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788813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API: Receiving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socket.on</a:t>
            </a:r>
            <a:r>
              <a:rPr lang="en-US" dirty="0" smtClean="0"/>
              <a:t>(event, callback)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b="0" dirty="0" err="1" smtClean="0">
                <a:latin typeface="Courier New"/>
                <a:cs typeface="Courier New"/>
              </a:rPr>
              <a:t>socket.on</a:t>
            </a:r>
            <a:r>
              <a:rPr lang="en-US" sz="2400" b="0" dirty="0" smtClean="0">
                <a:latin typeface="Courier New"/>
                <a:cs typeface="Courier New"/>
              </a:rPr>
              <a:t>(‘chat-post’, function (data) {</a:t>
            </a:r>
          </a:p>
          <a:p>
            <a:pPr marL="0" indent="0">
              <a:buNone/>
            </a:pPr>
            <a:r>
              <a:rPr lang="en-US" sz="2400" b="0" dirty="0" smtClean="0">
                <a:latin typeface="Courier New"/>
                <a:cs typeface="Courier New"/>
              </a:rPr>
              <a:t>  </a:t>
            </a:r>
            <a:r>
              <a:rPr lang="en-US" sz="2400" b="0" dirty="0" err="1" smtClean="0">
                <a:latin typeface="Courier New"/>
                <a:cs typeface="Courier New"/>
              </a:rPr>
              <a:t>console.log</a:t>
            </a:r>
            <a:r>
              <a:rPr lang="en-US" sz="2400" b="0" dirty="0" smtClean="0">
                <a:latin typeface="Courier New"/>
                <a:cs typeface="Courier New"/>
              </a:rPr>
              <a:t>(data);</a:t>
            </a:r>
            <a:endParaRPr lang="en-US" sz="2400" b="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b="0" dirty="0" smtClean="0">
                <a:latin typeface="Courier New"/>
                <a:cs typeface="Courier New"/>
              </a:rPr>
              <a:t>});</a:t>
            </a:r>
            <a:endParaRPr lang="en-US" sz="24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1505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API: Sending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socket.emit</a:t>
            </a:r>
            <a:r>
              <a:rPr lang="en-US" dirty="0" smtClean="0"/>
              <a:t>(event, data)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b="0" dirty="0" err="1" smtClean="0">
                <a:latin typeface="Courier New"/>
                <a:cs typeface="Courier New"/>
              </a:rPr>
              <a:t>socket.on</a:t>
            </a:r>
            <a:r>
              <a:rPr lang="en-US" sz="2400" b="0" dirty="0" smtClean="0">
                <a:latin typeface="Courier New"/>
                <a:cs typeface="Courier New"/>
              </a:rPr>
              <a:t>(‘chat-post’, function (data) {</a:t>
            </a:r>
          </a:p>
          <a:p>
            <a:pPr marL="0" indent="0">
              <a:buNone/>
            </a:pPr>
            <a:r>
              <a:rPr lang="en-US" sz="2400" b="0" dirty="0" smtClean="0">
                <a:latin typeface="Courier New"/>
                <a:cs typeface="Courier New"/>
              </a:rPr>
              <a:t>  </a:t>
            </a:r>
            <a:r>
              <a:rPr lang="en-US" sz="2400" b="0" dirty="0" err="1" smtClean="0">
                <a:latin typeface="Courier New"/>
                <a:cs typeface="Courier New"/>
              </a:rPr>
              <a:t>console.log</a:t>
            </a:r>
            <a:r>
              <a:rPr lang="en-US" sz="2400" b="0" dirty="0" smtClean="0">
                <a:latin typeface="Courier New"/>
                <a:cs typeface="Courier New"/>
              </a:rPr>
              <a:t>(data);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socket.emit</a:t>
            </a:r>
            <a:r>
              <a:rPr lang="en-US" sz="2400" dirty="0" smtClean="0">
                <a:latin typeface="Courier New"/>
                <a:cs typeface="Courier New"/>
              </a:rPr>
              <a:t>(‘chat-post-</a:t>
            </a:r>
            <a:r>
              <a:rPr lang="en-US" sz="2400" dirty="0" err="1" smtClean="0">
                <a:latin typeface="Courier New"/>
                <a:cs typeface="Courier New"/>
              </a:rPr>
              <a:t>rvd</a:t>
            </a:r>
            <a:r>
              <a:rPr lang="en-US" sz="2400" dirty="0" smtClean="0">
                <a:latin typeface="Courier New"/>
                <a:cs typeface="Courier New"/>
              </a:rPr>
              <a:t>’, {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  status : ‘received’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});</a:t>
            </a:r>
            <a:endParaRPr lang="en-US" sz="24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b="0" dirty="0" smtClean="0">
                <a:latin typeface="Courier New"/>
                <a:cs typeface="Courier New"/>
              </a:rPr>
              <a:t>});</a:t>
            </a:r>
            <a:endParaRPr lang="en-US" sz="24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548219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with Ajax?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Ajax: client must </a:t>
            </a:r>
            <a:r>
              <a:rPr lang="en-US" i="1" dirty="0" smtClean="0"/>
              <a:t>pull</a:t>
            </a:r>
            <a:r>
              <a:rPr lang="en-US" dirty="0" smtClean="0"/>
              <a:t> from the server</a:t>
            </a:r>
          </a:p>
          <a:p>
            <a:pPr lvl="1"/>
            <a:r>
              <a:rPr lang="en-US" dirty="0" smtClean="0"/>
              <a:t>This works for many applications</a:t>
            </a:r>
          </a:p>
          <a:p>
            <a:pPr lvl="1"/>
            <a:r>
              <a:rPr lang="en-US" dirty="0" smtClean="0"/>
              <a:t>What type of application does this work for?</a:t>
            </a:r>
          </a:p>
          <a:p>
            <a:r>
              <a:rPr lang="en-US" dirty="0" smtClean="0"/>
              <a:t>But, what about real-time apps?</a:t>
            </a:r>
          </a:p>
          <a:p>
            <a:pPr lvl="1"/>
            <a:r>
              <a:rPr lang="en-US" dirty="0" smtClean="0"/>
              <a:t>They require notification </a:t>
            </a:r>
            <a:r>
              <a:rPr lang="en-US" b="1" dirty="0" smtClean="0"/>
              <a:t>immediately </a:t>
            </a:r>
            <a:r>
              <a:rPr lang="en-US" dirty="0" smtClean="0"/>
              <a:t>when state changes on the server!</a:t>
            </a:r>
          </a:p>
          <a:p>
            <a:pPr lvl="1"/>
            <a:r>
              <a:rPr lang="en-US" dirty="0" smtClean="0"/>
              <a:t>Constant polling can lead to unnecessary overhead that can bog down the server and 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44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API: Sending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socket.emit</a:t>
            </a:r>
            <a:r>
              <a:rPr lang="en-US" dirty="0" smtClean="0"/>
              <a:t>(event, data)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b="0" dirty="0" err="1" smtClean="0">
                <a:latin typeface="Courier New"/>
                <a:cs typeface="Courier New"/>
              </a:rPr>
              <a:t>socket.emit</a:t>
            </a:r>
            <a:r>
              <a:rPr lang="en-US" sz="2400" b="0" dirty="0" smtClean="0">
                <a:latin typeface="Courier New"/>
                <a:cs typeface="Courier New"/>
              </a:rPr>
              <a:t>(‘chat-post-send’, {</a:t>
            </a:r>
          </a:p>
          <a:p>
            <a:pPr marL="0" indent="0">
              <a:buNone/>
            </a:pPr>
            <a:r>
              <a:rPr lang="en-US" sz="2400" b="0" dirty="0">
                <a:latin typeface="Courier New"/>
                <a:cs typeface="Courier New"/>
              </a:rPr>
              <a:t> </a:t>
            </a:r>
            <a:r>
              <a:rPr lang="en-US" sz="2400" b="0" dirty="0" smtClean="0">
                <a:latin typeface="Courier New"/>
                <a:cs typeface="Courier New"/>
              </a:rPr>
              <a:t> </a:t>
            </a:r>
            <a:r>
              <a:rPr lang="en-US" sz="2400" b="0" dirty="0" err="1" smtClean="0">
                <a:latin typeface="Courier New"/>
                <a:cs typeface="Courier New"/>
              </a:rPr>
              <a:t>msg</a:t>
            </a:r>
            <a:r>
              <a:rPr lang="en-US" sz="2400" b="0" dirty="0" smtClean="0">
                <a:latin typeface="Courier New"/>
                <a:cs typeface="Courier New"/>
              </a:rPr>
              <a:t> : $(‘</a:t>
            </a:r>
            <a:r>
              <a:rPr lang="en-US" sz="2400" b="0" dirty="0" err="1" smtClean="0">
                <a:latin typeface="Courier New"/>
                <a:cs typeface="Courier New"/>
              </a:rPr>
              <a:t>input#message</a:t>
            </a:r>
            <a:r>
              <a:rPr lang="en-US" sz="2400" b="0" dirty="0" smtClean="0">
                <a:latin typeface="Courier New"/>
                <a:cs typeface="Courier New"/>
              </a:rPr>
              <a:t>’).text();</a:t>
            </a:r>
          </a:p>
          <a:p>
            <a:pPr marL="0" indent="0">
              <a:buNone/>
            </a:pPr>
            <a:r>
              <a:rPr lang="en-US" sz="2400" b="0" dirty="0" smtClean="0">
                <a:latin typeface="Courier New"/>
                <a:cs typeface="Courier New"/>
              </a:rPr>
              <a:t>});</a:t>
            </a:r>
            <a:endParaRPr lang="en-US" sz="24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95805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API: Listening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socket_io.listen</a:t>
            </a:r>
            <a:r>
              <a:rPr lang="en-US" dirty="0" smtClean="0"/>
              <a:t>(server)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b="0" dirty="0" err="1" smtClean="0">
                <a:latin typeface="Courier New"/>
                <a:cs typeface="Courier New"/>
              </a:rPr>
              <a:t>var</a:t>
            </a:r>
            <a:r>
              <a:rPr lang="en-US" sz="2400" b="0" dirty="0" smtClean="0">
                <a:latin typeface="Courier New"/>
                <a:cs typeface="Courier New"/>
              </a:rPr>
              <a:t> </a:t>
            </a:r>
            <a:r>
              <a:rPr lang="en-US" sz="2400" b="0" dirty="0" err="1" smtClean="0">
                <a:latin typeface="Courier New"/>
                <a:cs typeface="Courier New"/>
              </a:rPr>
              <a:t>socket_io</a:t>
            </a:r>
            <a:r>
              <a:rPr lang="en-US" sz="2400" b="0" dirty="0" smtClean="0">
                <a:latin typeface="Courier New"/>
                <a:cs typeface="Courier New"/>
              </a:rPr>
              <a:t> = require(‘</a:t>
            </a:r>
            <a:r>
              <a:rPr lang="en-US" sz="2400" b="0" dirty="0" err="1" smtClean="0">
                <a:latin typeface="Courier New"/>
                <a:cs typeface="Courier New"/>
              </a:rPr>
              <a:t>socket.io</a:t>
            </a:r>
            <a:r>
              <a:rPr lang="en-US" sz="2400" b="0" dirty="0" smtClean="0">
                <a:latin typeface="Courier New"/>
                <a:cs typeface="Courier New"/>
              </a:rPr>
              <a:t>’);</a:t>
            </a:r>
          </a:p>
          <a:p>
            <a:pPr marL="0" indent="0">
              <a:buNone/>
            </a:pPr>
            <a:r>
              <a:rPr lang="en-US" sz="2400" b="0" dirty="0" err="1" smtClean="0">
                <a:latin typeface="Courier New"/>
                <a:cs typeface="Courier New"/>
              </a:rPr>
              <a:t>var</a:t>
            </a:r>
            <a:r>
              <a:rPr lang="en-US" sz="2400" b="0" dirty="0" smtClean="0">
                <a:latin typeface="Courier New"/>
                <a:cs typeface="Courier New"/>
              </a:rPr>
              <a:t> </a:t>
            </a:r>
            <a:r>
              <a:rPr lang="en-US" sz="2400" b="0" dirty="0" err="1" smtClean="0">
                <a:latin typeface="Courier New"/>
                <a:cs typeface="Courier New"/>
              </a:rPr>
              <a:t>io</a:t>
            </a:r>
            <a:r>
              <a:rPr lang="en-US" sz="2400" b="0" dirty="0" smtClean="0">
                <a:latin typeface="Courier New"/>
                <a:cs typeface="Courier New"/>
              </a:rPr>
              <a:t> = </a:t>
            </a:r>
            <a:r>
              <a:rPr lang="en-US" sz="2400" b="0" dirty="0" err="1" smtClean="0">
                <a:latin typeface="Courier New"/>
                <a:cs typeface="Courier New"/>
              </a:rPr>
              <a:t>socket_io.listen</a:t>
            </a:r>
            <a:r>
              <a:rPr lang="en-US" sz="2400" b="0" dirty="0" smtClean="0">
                <a:latin typeface="Courier New"/>
                <a:cs typeface="Courier New"/>
              </a:rPr>
              <a:t>(server);</a:t>
            </a:r>
          </a:p>
          <a:p>
            <a:pPr marL="0" indent="0">
              <a:buNone/>
            </a:pPr>
            <a:endParaRPr lang="en-US" sz="2400" b="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8211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API: Connect/Disconnect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io.sockets.on</a:t>
            </a:r>
            <a:r>
              <a:rPr lang="en-US" dirty="0" smtClean="0"/>
              <a:t>(event, callback)</a:t>
            </a:r>
          </a:p>
          <a:p>
            <a:pPr marL="0" indent="0">
              <a:buNone/>
            </a:pPr>
            <a:r>
              <a:rPr lang="en-US" dirty="0" smtClean="0"/>
              <a:t>event = ‘connection’ | ‘disconnect’</a:t>
            </a:r>
          </a:p>
          <a:p>
            <a:pPr marL="0" indent="0">
              <a:buNone/>
            </a:pPr>
            <a:endParaRPr lang="en-US" sz="2400" b="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var</a:t>
            </a:r>
            <a:r>
              <a:rPr lang="en-US" sz="1800" b="0" dirty="0" smtClean="0">
                <a:latin typeface="Courier New"/>
                <a:cs typeface="Courier New"/>
              </a:rPr>
              <a:t> </a:t>
            </a:r>
            <a:r>
              <a:rPr lang="en-US" sz="1800" b="0" dirty="0" err="1" smtClean="0">
                <a:latin typeface="Courier New"/>
                <a:cs typeface="Courier New"/>
              </a:rPr>
              <a:t>socket_io</a:t>
            </a:r>
            <a:r>
              <a:rPr lang="en-US" sz="1800" b="0" dirty="0" smtClean="0">
                <a:latin typeface="Courier New"/>
                <a:cs typeface="Courier New"/>
              </a:rPr>
              <a:t> = require(‘</a:t>
            </a:r>
            <a:r>
              <a:rPr lang="en-US" sz="1800" b="0" dirty="0" err="1" smtClean="0">
                <a:latin typeface="Courier New"/>
                <a:cs typeface="Courier New"/>
              </a:rPr>
              <a:t>socket.io</a:t>
            </a:r>
            <a:r>
              <a:rPr lang="en-US" sz="1800" b="0" dirty="0" smtClean="0">
                <a:latin typeface="Courier New"/>
                <a:cs typeface="Courier New"/>
              </a:rPr>
              <a:t>’);</a:t>
            </a: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var</a:t>
            </a:r>
            <a:r>
              <a:rPr lang="en-US" sz="1800" b="0" dirty="0" smtClean="0">
                <a:latin typeface="Courier New"/>
                <a:cs typeface="Courier New"/>
              </a:rPr>
              <a:t> </a:t>
            </a:r>
            <a:r>
              <a:rPr lang="en-US" sz="1800" b="0" dirty="0" err="1" smtClean="0">
                <a:latin typeface="Courier New"/>
                <a:cs typeface="Courier New"/>
              </a:rPr>
              <a:t>io</a:t>
            </a:r>
            <a:r>
              <a:rPr lang="en-US" sz="1800" b="0" dirty="0" smtClean="0">
                <a:latin typeface="Courier New"/>
                <a:cs typeface="Courier New"/>
              </a:rPr>
              <a:t> = </a:t>
            </a:r>
            <a:r>
              <a:rPr lang="en-US" sz="1800" b="0" dirty="0" err="1" smtClean="0">
                <a:latin typeface="Courier New"/>
                <a:cs typeface="Courier New"/>
              </a:rPr>
              <a:t>socket_io.listen</a:t>
            </a:r>
            <a:r>
              <a:rPr lang="en-US" sz="1800" b="0" dirty="0" smtClean="0">
                <a:latin typeface="Courier New"/>
                <a:cs typeface="Courier New"/>
              </a:rPr>
              <a:t>(app);</a:t>
            </a:r>
          </a:p>
          <a:p>
            <a:pPr marL="0" indent="0">
              <a:buNone/>
            </a:pPr>
            <a:endParaRPr lang="en-US" sz="1800" b="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io.sockets.on</a:t>
            </a:r>
            <a:r>
              <a:rPr lang="en-US" sz="1800" b="0" dirty="0" smtClean="0">
                <a:latin typeface="Courier New"/>
                <a:cs typeface="Courier New"/>
              </a:rPr>
              <a:t>(‘connection’, </a:t>
            </a:r>
          </a:p>
          <a:p>
            <a:pPr marL="0" indent="0">
              <a:buNone/>
            </a:pPr>
            <a:r>
              <a:rPr lang="en-US" sz="1800" b="0" dirty="0">
                <a:latin typeface="Courier New"/>
                <a:cs typeface="Courier New"/>
              </a:rPr>
              <a:t> </a:t>
            </a:r>
            <a:r>
              <a:rPr lang="en-US" sz="1800" b="0" dirty="0" smtClean="0">
                <a:latin typeface="Courier New"/>
                <a:cs typeface="Courier New"/>
              </a:rPr>
              <a:t> function (socket) {</a:t>
            </a: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  // Now we have a </a:t>
            </a:r>
            <a:r>
              <a:rPr lang="en-US" sz="1800" b="0" dirty="0" err="1" smtClean="0">
                <a:latin typeface="Courier New"/>
                <a:cs typeface="Courier New"/>
              </a:rPr>
              <a:t>websocket</a:t>
            </a:r>
            <a:r>
              <a:rPr lang="en-US" sz="1800" b="0" dirty="0" smtClean="0">
                <a:latin typeface="Courier New"/>
                <a:cs typeface="Courier New"/>
              </a:rPr>
              <a:t>: socket</a:t>
            </a:r>
            <a:endParaRPr lang="en-US" sz="1800" b="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});</a:t>
            </a: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io.sockets.on</a:t>
            </a:r>
            <a:r>
              <a:rPr lang="en-US" sz="1800" b="0" dirty="0" smtClean="0">
                <a:latin typeface="Courier New"/>
                <a:cs typeface="Courier New"/>
              </a:rPr>
              <a:t>(‘disconnect’, function () { });</a:t>
            </a:r>
          </a:p>
          <a:p>
            <a:pPr marL="0" indent="0">
              <a:buNone/>
            </a:pPr>
            <a:endParaRPr lang="en-US" sz="2400" b="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794477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API: Receiving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socket.on</a:t>
            </a:r>
            <a:r>
              <a:rPr lang="en-US" dirty="0" smtClean="0"/>
              <a:t>(channel, callback)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var</a:t>
            </a:r>
            <a:r>
              <a:rPr lang="en-US" sz="1800" b="0" dirty="0" smtClean="0">
                <a:latin typeface="Courier New"/>
                <a:cs typeface="Courier New"/>
              </a:rPr>
              <a:t> </a:t>
            </a:r>
            <a:r>
              <a:rPr lang="en-US" sz="1800" b="0" dirty="0" err="1" smtClean="0">
                <a:latin typeface="Courier New"/>
                <a:cs typeface="Courier New"/>
              </a:rPr>
              <a:t>socket_io</a:t>
            </a:r>
            <a:r>
              <a:rPr lang="en-US" sz="1800" b="0" dirty="0" smtClean="0">
                <a:latin typeface="Courier New"/>
                <a:cs typeface="Courier New"/>
              </a:rPr>
              <a:t> = require(‘</a:t>
            </a:r>
            <a:r>
              <a:rPr lang="en-US" sz="1800" b="0" dirty="0" err="1" smtClean="0">
                <a:latin typeface="Courier New"/>
                <a:cs typeface="Courier New"/>
              </a:rPr>
              <a:t>socket.io</a:t>
            </a:r>
            <a:r>
              <a:rPr lang="en-US" sz="1800" b="0" dirty="0" smtClean="0">
                <a:latin typeface="Courier New"/>
                <a:cs typeface="Courier New"/>
              </a:rPr>
              <a:t>’);</a:t>
            </a: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var</a:t>
            </a:r>
            <a:r>
              <a:rPr lang="en-US" sz="1800" b="0" dirty="0" smtClean="0">
                <a:latin typeface="Courier New"/>
                <a:cs typeface="Courier New"/>
              </a:rPr>
              <a:t> </a:t>
            </a:r>
            <a:r>
              <a:rPr lang="en-US" sz="1800" b="0" dirty="0" err="1" smtClean="0">
                <a:latin typeface="Courier New"/>
                <a:cs typeface="Courier New"/>
              </a:rPr>
              <a:t>io</a:t>
            </a:r>
            <a:r>
              <a:rPr lang="en-US" sz="1800" b="0" dirty="0" smtClean="0">
                <a:latin typeface="Courier New"/>
                <a:cs typeface="Courier New"/>
              </a:rPr>
              <a:t> = </a:t>
            </a:r>
            <a:r>
              <a:rPr lang="en-US" sz="1800" b="0" dirty="0" err="1" smtClean="0">
                <a:latin typeface="Courier New"/>
                <a:cs typeface="Courier New"/>
              </a:rPr>
              <a:t>socket_io.listen</a:t>
            </a:r>
            <a:r>
              <a:rPr lang="en-US" sz="1800" b="0" dirty="0" smtClean="0">
                <a:latin typeface="Courier New"/>
                <a:cs typeface="Courier New"/>
              </a:rPr>
              <a:t>(app);</a:t>
            </a:r>
          </a:p>
          <a:p>
            <a:pPr marL="0" indent="0">
              <a:buNone/>
            </a:pPr>
            <a:endParaRPr lang="en-US" sz="1800" b="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io.sockets.on</a:t>
            </a:r>
            <a:r>
              <a:rPr lang="en-US" sz="1800" b="0" dirty="0" smtClean="0">
                <a:latin typeface="Courier New"/>
                <a:cs typeface="Courier New"/>
              </a:rPr>
              <a:t>(‘connection’, </a:t>
            </a:r>
          </a:p>
          <a:p>
            <a:pPr marL="0" indent="0">
              <a:buNone/>
            </a:pPr>
            <a:r>
              <a:rPr lang="en-US" sz="1800" b="0" dirty="0">
                <a:latin typeface="Courier New"/>
                <a:cs typeface="Courier New"/>
              </a:rPr>
              <a:t> </a:t>
            </a:r>
            <a:r>
              <a:rPr lang="en-US" sz="1800" b="0" dirty="0" smtClean="0">
                <a:latin typeface="Courier New"/>
                <a:cs typeface="Courier New"/>
              </a:rPr>
              <a:t> function (socket) {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   </a:t>
            </a:r>
            <a:r>
              <a:rPr lang="en-US" sz="1800" dirty="0" err="1" smtClean="0">
                <a:latin typeface="Courier New"/>
                <a:cs typeface="Courier New"/>
              </a:rPr>
              <a:t>socket.on</a:t>
            </a:r>
            <a:r>
              <a:rPr lang="en-US" sz="1800" dirty="0" smtClean="0">
                <a:latin typeface="Courier New"/>
                <a:cs typeface="Courier New"/>
              </a:rPr>
              <a:t>(‘chat-post-send’, function (data) {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     </a:t>
            </a:r>
            <a:r>
              <a:rPr lang="en-US" sz="1800" dirty="0" err="1" smtClean="0">
                <a:latin typeface="Courier New"/>
                <a:cs typeface="Courier New"/>
              </a:rPr>
              <a:t>console.log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 err="1" smtClean="0">
                <a:latin typeface="Courier New"/>
                <a:cs typeface="Courier New"/>
              </a:rPr>
              <a:t>data.msg</a:t>
            </a:r>
            <a:r>
              <a:rPr lang="en-US" sz="1800" dirty="0" smtClean="0">
                <a:latin typeface="Courier New"/>
                <a:cs typeface="Courier New"/>
              </a:rPr>
              <a:t>);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   }); 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});</a:t>
            </a:r>
          </a:p>
          <a:p>
            <a:pPr marL="0" indent="0">
              <a:buNone/>
            </a:pPr>
            <a:endParaRPr lang="en-US" sz="2400" b="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006435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API: Sending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socket.emit</a:t>
            </a:r>
            <a:r>
              <a:rPr lang="en-US" dirty="0" smtClean="0"/>
              <a:t>(channel, callback)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var</a:t>
            </a:r>
            <a:r>
              <a:rPr lang="en-US" sz="1800" b="0" dirty="0" smtClean="0">
                <a:latin typeface="Courier New"/>
                <a:cs typeface="Courier New"/>
              </a:rPr>
              <a:t> </a:t>
            </a:r>
            <a:r>
              <a:rPr lang="en-US" sz="1800" b="0" dirty="0" err="1" smtClean="0">
                <a:latin typeface="Courier New"/>
                <a:cs typeface="Courier New"/>
              </a:rPr>
              <a:t>socket_io</a:t>
            </a:r>
            <a:r>
              <a:rPr lang="en-US" sz="1800" b="0" dirty="0" smtClean="0">
                <a:latin typeface="Courier New"/>
                <a:cs typeface="Courier New"/>
              </a:rPr>
              <a:t> = require(‘</a:t>
            </a:r>
            <a:r>
              <a:rPr lang="en-US" sz="1800" b="0" dirty="0" err="1" smtClean="0">
                <a:latin typeface="Courier New"/>
                <a:cs typeface="Courier New"/>
              </a:rPr>
              <a:t>socket.io</a:t>
            </a:r>
            <a:r>
              <a:rPr lang="en-US" sz="1800" b="0" dirty="0" smtClean="0">
                <a:latin typeface="Courier New"/>
                <a:cs typeface="Courier New"/>
              </a:rPr>
              <a:t>’);</a:t>
            </a: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var</a:t>
            </a:r>
            <a:r>
              <a:rPr lang="en-US" sz="1800" b="0" dirty="0" smtClean="0">
                <a:latin typeface="Courier New"/>
                <a:cs typeface="Courier New"/>
              </a:rPr>
              <a:t> </a:t>
            </a:r>
            <a:r>
              <a:rPr lang="en-US" sz="1800" b="0" dirty="0" err="1" smtClean="0">
                <a:latin typeface="Courier New"/>
                <a:cs typeface="Courier New"/>
              </a:rPr>
              <a:t>io</a:t>
            </a:r>
            <a:r>
              <a:rPr lang="en-US" sz="1800" b="0" dirty="0" smtClean="0">
                <a:latin typeface="Courier New"/>
                <a:cs typeface="Courier New"/>
              </a:rPr>
              <a:t> = </a:t>
            </a:r>
            <a:r>
              <a:rPr lang="en-US" sz="1800" b="0" dirty="0" err="1" smtClean="0">
                <a:latin typeface="Courier New"/>
                <a:cs typeface="Courier New"/>
              </a:rPr>
              <a:t>socket_io.listen</a:t>
            </a:r>
            <a:r>
              <a:rPr lang="en-US" sz="1800" b="0" dirty="0" smtClean="0">
                <a:latin typeface="Courier New"/>
                <a:cs typeface="Courier New"/>
              </a:rPr>
              <a:t>(app);</a:t>
            </a:r>
          </a:p>
          <a:p>
            <a:pPr marL="0" indent="0">
              <a:buNone/>
            </a:pPr>
            <a:endParaRPr lang="en-US" sz="1800" b="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io.sockets.on</a:t>
            </a:r>
            <a:r>
              <a:rPr lang="en-US" sz="1800" b="0" dirty="0" smtClean="0">
                <a:latin typeface="Courier New"/>
                <a:cs typeface="Courier New"/>
              </a:rPr>
              <a:t>(‘connection’, </a:t>
            </a:r>
          </a:p>
          <a:p>
            <a:pPr marL="0" indent="0">
              <a:buNone/>
            </a:pPr>
            <a:r>
              <a:rPr lang="en-US" sz="1800" b="0" dirty="0">
                <a:latin typeface="Courier New"/>
                <a:cs typeface="Courier New"/>
              </a:rPr>
              <a:t> </a:t>
            </a:r>
            <a:r>
              <a:rPr lang="en-US" sz="1800" b="0" dirty="0" smtClean="0">
                <a:latin typeface="Courier New"/>
                <a:cs typeface="Courier New"/>
              </a:rPr>
              <a:t> function (socket) {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   </a:t>
            </a:r>
            <a:r>
              <a:rPr lang="en-US" sz="1800" dirty="0" err="1" smtClean="0">
                <a:latin typeface="Courier New"/>
                <a:cs typeface="Courier New"/>
              </a:rPr>
              <a:t>socket.on</a:t>
            </a:r>
            <a:r>
              <a:rPr lang="en-US" sz="1800" dirty="0" smtClean="0">
                <a:latin typeface="Courier New"/>
                <a:cs typeface="Courier New"/>
              </a:rPr>
              <a:t>(‘chat-post-send’, function (data) {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lang="en-US" sz="1800" dirty="0" smtClean="0">
                <a:latin typeface="Courier New"/>
                <a:cs typeface="Courier New"/>
              </a:rPr>
              <a:t>     </a:t>
            </a:r>
            <a:r>
              <a:rPr lang="en-US" sz="1800" dirty="0" err="1" smtClean="0">
                <a:latin typeface="Courier New"/>
                <a:cs typeface="Courier New"/>
              </a:rPr>
              <a:t>socket.emit</a:t>
            </a:r>
            <a:r>
              <a:rPr lang="en-US" sz="1800" dirty="0" smtClean="0">
                <a:latin typeface="Courier New"/>
                <a:cs typeface="Courier New"/>
              </a:rPr>
              <a:t>(‘chat-post-</a:t>
            </a:r>
            <a:r>
              <a:rPr lang="en-US" sz="1800" dirty="0" err="1" smtClean="0">
                <a:latin typeface="Courier New"/>
                <a:cs typeface="Courier New"/>
              </a:rPr>
              <a:t>rcd</a:t>
            </a:r>
            <a:r>
              <a:rPr lang="en-US" sz="1800" dirty="0" smtClean="0">
                <a:latin typeface="Courier New"/>
                <a:cs typeface="Courier New"/>
              </a:rPr>
              <a:t>’, { status: ‘ok’ });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	 }); 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});</a:t>
            </a:r>
          </a:p>
          <a:p>
            <a:pPr marL="0" indent="0">
              <a:buNone/>
            </a:pPr>
            <a:endParaRPr lang="en-US" sz="2400" b="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80491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API: Broadcasting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socket.emit</a:t>
            </a:r>
            <a:r>
              <a:rPr lang="en-US" dirty="0" smtClean="0"/>
              <a:t>(channel, callback)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var</a:t>
            </a:r>
            <a:r>
              <a:rPr lang="en-US" sz="1800" b="0" dirty="0" smtClean="0">
                <a:latin typeface="Courier New"/>
                <a:cs typeface="Courier New"/>
              </a:rPr>
              <a:t> </a:t>
            </a:r>
            <a:r>
              <a:rPr lang="en-US" sz="1800" b="0" dirty="0" err="1" smtClean="0">
                <a:latin typeface="Courier New"/>
                <a:cs typeface="Courier New"/>
              </a:rPr>
              <a:t>socket_io</a:t>
            </a:r>
            <a:r>
              <a:rPr lang="en-US" sz="1800" b="0" dirty="0" smtClean="0">
                <a:latin typeface="Courier New"/>
                <a:cs typeface="Courier New"/>
              </a:rPr>
              <a:t> = require(‘</a:t>
            </a:r>
            <a:r>
              <a:rPr lang="en-US" sz="1800" b="0" dirty="0" err="1" smtClean="0">
                <a:latin typeface="Courier New"/>
                <a:cs typeface="Courier New"/>
              </a:rPr>
              <a:t>socket.io</a:t>
            </a:r>
            <a:r>
              <a:rPr lang="en-US" sz="1800" b="0" dirty="0" smtClean="0">
                <a:latin typeface="Courier New"/>
                <a:cs typeface="Courier New"/>
              </a:rPr>
              <a:t>’);</a:t>
            </a: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var</a:t>
            </a:r>
            <a:r>
              <a:rPr lang="en-US" sz="1800" b="0" dirty="0" smtClean="0">
                <a:latin typeface="Courier New"/>
                <a:cs typeface="Courier New"/>
              </a:rPr>
              <a:t> </a:t>
            </a:r>
            <a:r>
              <a:rPr lang="en-US" sz="1800" b="0" dirty="0" err="1" smtClean="0">
                <a:latin typeface="Courier New"/>
                <a:cs typeface="Courier New"/>
              </a:rPr>
              <a:t>io</a:t>
            </a:r>
            <a:r>
              <a:rPr lang="en-US" sz="1800" b="0" dirty="0" smtClean="0">
                <a:latin typeface="Courier New"/>
                <a:cs typeface="Courier New"/>
              </a:rPr>
              <a:t> = </a:t>
            </a:r>
            <a:r>
              <a:rPr lang="en-US" sz="1800" b="0" dirty="0" err="1" smtClean="0">
                <a:latin typeface="Courier New"/>
                <a:cs typeface="Courier New"/>
              </a:rPr>
              <a:t>socket_io.listen</a:t>
            </a:r>
            <a:r>
              <a:rPr lang="en-US" sz="1800" b="0" dirty="0" smtClean="0">
                <a:latin typeface="Courier New"/>
                <a:cs typeface="Courier New"/>
              </a:rPr>
              <a:t>(app);</a:t>
            </a:r>
          </a:p>
          <a:p>
            <a:pPr marL="0" indent="0">
              <a:buNone/>
            </a:pPr>
            <a:endParaRPr lang="en-US" sz="1800" b="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io.sockets.on</a:t>
            </a:r>
            <a:r>
              <a:rPr lang="en-US" sz="1800" b="0" dirty="0" smtClean="0">
                <a:latin typeface="Courier New"/>
                <a:cs typeface="Courier New"/>
              </a:rPr>
              <a:t>(‘connection’, </a:t>
            </a:r>
          </a:p>
          <a:p>
            <a:pPr marL="0" indent="0">
              <a:buNone/>
            </a:pPr>
            <a:r>
              <a:rPr lang="en-US" sz="1800" b="0" dirty="0">
                <a:latin typeface="Courier New"/>
                <a:cs typeface="Courier New"/>
              </a:rPr>
              <a:t> </a:t>
            </a:r>
            <a:r>
              <a:rPr lang="en-US" sz="1800" b="0" dirty="0" smtClean="0">
                <a:latin typeface="Courier New"/>
                <a:cs typeface="Courier New"/>
              </a:rPr>
              <a:t> function (socket) {</a:t>
            </a: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  </a:t>
            </a:r>
            <a:r>
              <a:rPr lang="en-US" sz="1800" dirty="0" err="1" smtClean="0">
                <a:latin typeface="Courier New"/>
                <a:cs typeface="Courier New"/>
              </a:rPr>
              <a:t>socket.broadcast.emit</a:t>
            </a:r>
            <a:r>
              <a:rPr lang="en-US" sz="1800" dirty="0" smtClean="0">
                <a:latin typeface="Courier New"/>
                <a:cs typeface="Courier New"/>
              </a:rPr>
              <a:t>(‘all’, ‘user connected’);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lang="en-US" sz="1800" dirty="0" smtClean="0">
                <a:latin typeface="Courier New"/>
                <a:cs typeface="Courier New"/>
              </a:rPr>
              <a:t>   // OR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lang="en-US" sz="1800" dirty="0" smtClean="0">
                <a:latin typeface="Courier New"/>
                <a:cs typeface="Courier New"/>
              </a:rPr>
              <a:t>   </a:t>
            </a:r>
            <a:r>
              <a:rPr lang="en-US" sz="1800" dirty="0" err="1" smtClean="0">
                <a:latin typeface="Courier New"/>
                <a:cs typeface="Courier New"/>
              </a:rPr>
              <a:t>io.sockets.emit</a:t>
            </a:r>
            <a:r>
              <a:rPr lang="en-US" sz="1800" dirty="0" smtClean="0">
                <a:latin typeface="Courier New"/>
                <a:cs typeface="Courier New"/>
              </a:rPr>
              <a:t>(‘all’, ‘user connected’);</a:t>
            </a:r>
          </a:p>
          <a:p>
            <a:pPr marL="0" indent="0">
              <a:buNone/>
            </a:pPr>
            <a:r>
              <a:rPr lang="en-US" sz="1800" b="0" dirty="0">
                <a:latin typeface="Courier New"/>
                <a:cs typeface="Courier New"/>
              </a:rPr>
              <a:t> </a:t>
            </a:r>
            <a:r>
              <a:rPr lang="en-US" sz="1800" b="0" dirty="0" smtClean="0">
                <a:latin typeface="Courier New"/>
                <a:cs typeface="Courier New"/>
              </a:rPr>
              <a:t> });</a:t>
            </a:r>
          </a:p>
          <a:p>
            <a:pPr marL="0" indent="0">
              <a:buNone/>
            </a:pPr>
            <a:endParaRPr lang="en-US" sz="2400" b="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261344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API: Session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socket.set</a:t>
            </a:r>
            <a:r>
              <a:rPr lang="en-US" dirty="0" smtClean="0"/>
              <a:t>(key, value, callback)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io.sockets.on</a:t>
            </a:r>
            <a:r>
              <a:rPr lang="en-US" sz="1800" b="0" dirty="0" smtClean="0">
                <a:latin typeface="Courier New"/>
                <a:cs typeface="Courier New"/>
              </a:rPr>
              <a:t>(‘connection’, </a:t>
            </a:r>
          </a:p>
          <a:p>
            <a:pPr marL="0" indent="0">
              <a:buNone/>
            </a:pPr>
            <a:r>
              <a:rPr lang="en-US" sz="1800" b="0" dirty="0">
                <a:latin typeface="Courier New"/>
                <a:cs typeface="Courier New"/>
              </a:rPr>
              <a:t> </a:t>
            </a:r>
            <a:r>
              <a:rPr lang="en-US" sz="1800" b="0" dirty="0" smtClean="0">
                <a:latin typeface="Courier New"/>
                <a:cs typeface="Courier New"/>
              </a:rPr>
              <a:t> function (socket) {</a:t>
            </a: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  </a:t>
            </a:r>
            <a:r>
              <a:rPr lang="en-US" sz="1800" b="0" dirty="0" err="1" smtClean="0">
                <a:latin typeface="Courier New"/>
                <a:cs typeface="Courier New"/>
              </a:rPr>
              <a:t>socket.on</a:t>
            </a:r>
            <a:r>
              <a:rPr lang="en-US" sz="1800" b="0" dirty="0" smtClean="0">
                <a:latin typeface="Courier New"/>
                <a:cs typeface="Courier New"/>
              </a:rPr>
              <a:t>(‘set user’, function (user) {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     </a:t>
            </a:r>
            <a:r>
              <a:rPr lang="en-US" sz="1800" dirty="0" err="1" smtClean="0">
                <a:latin typeface="Courier New"/>
                <a:cs typeface="Courier New"/>
              </a:rPr>
              <a:t>socket.set</a:t>
            </a:r>
            <a:r>
              <a:rPr lang="en-US" sz="1800" dirty="0" smtClean="0">
                <a:latin typeface="Courier New"/>
                <a:cs typeface="Courier New"/>
              </a:rPr>
              <a:t>(‘user’, user, function () {});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  }); </a:t>
            </a:r>
            <a:endParaRPr lang="en-US" sz="1800" b="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});</a:t>
            </a:r>
          </a:p>
          <a:p>
            <a:pPr marL="0" indent="0">
              <a:buNone/>
            </a:pPr>
            <a:endParaRPr lang="en-US" sz="2400" b="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26264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API: Session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socket.get</a:t>
            </a:r>
            <a:r>
              <a:rPr lang="en-US" dirty="0" smtClean="0"/>
              <a:t>(key, callback)</a:t>
            </a:r>
          </a:p>
          <a:p>
            <a:pPr marL="0" indent="0">
              <a:buNone/>
            </a:pPr>
            <a:r>
              <a:rPr lang="en-US" dirty="0" smtClean="0"/>
              <a:t>callback : function (err, value)</a:t>
            </a:r>
            <a:endParaRPr lang="en-US" dirty="0"/>
          </a:p>
          <a:p>
            <a:pPr marL="0" indent="0">
              <a:buNone/>
            </a:pPr>
            <a:endParaRPr lang="en-US" sz="1800" b="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io.sockets.on</a:t>
            </a:r>
            <a:r>
              <a:rPr lang="en-US" sz="1800" b="0" dirty="0" smtClean="0">
                <a:latin typeface="Courier New"/>
                <a:cs typeface="Courier New"/>
              </a:rPr>
              <a:t>(‘connection’, </a:t>
            </a:r>
          </a:p>
          <a:p>
            <a:pPr marL="0" indent="0">
              <a:buNone/>
            </a:pPr>
            <a:r>
              <a:rPr lang="en-US" sz="1800" b="0" dirty="0">
                <a:latin typeface="Courier New"/>
                <a:cs typeface="Courier New"/>
              </a:rPr>
              <a:t> </a:t>
            </a:r>
            <a:r>
              <a:rPr lang="en-US" sz="1800" b="0" dirty="0" smtClean="0">
                <a:latin typeface="Courier New"/>
                <a:cs typeface="Courier New"/>
              </a:rPr>
              <a:t> function (socket) {</a:t>
            </a: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  </a:t>
            </a:r>
            <a:r>
              <a:rPr lang="en-US" sz="1800" b="0" dirty="0" err="1" smtClean="0">
                <a:latin typeface="Courier New"/>
                <a:cs typeface="Courier New"/>
              </a:rPr>
              <a:t>socket.on</a:t>
            </a:r>
            <a:r>
              <a:rPr lang="en-US" sz="1800" b="0" dirty="0" smtClean="0">
                <a:latin typeface="Courier New"/>
                <a:cs typeface="Courier New"/>
              </a:rPr>
              <a:t>(‘get user’, function () {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     </a:t>
            </a:r>
            <a:r>
              <a:rPr lang="en-US" sz="1800" dirty="0" err="1" smtClean="0">
                <a:latin typeface="Courier New"/>
                <a:cs typeface="Courier New"/>
              </a:rPr>
              <a:t>socket.get</a:t>
            </a:r>
            <a:r>
              <a:rPr lang="en-US" sz="1800" dirty="0" smtClean="0">
                <a:latin typeface="Courier New"/>
                <a:cs typeface="Courier New"/>
              </a:rPr>
              <a:t>(‘user’, function (err, user) {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lang="en-US" sz="1800" dirty="0" smtClean="0">
                <a:latin typeface="Courier New"/>
                <a:cs typeface="Courier New"/>
              </a:rPr>
              <a:t>       </a:t>
            </a:r>
            <a:r>
              <a:rPr lang="en-US" sz="1800" dirty="0" err="1" smtClean="0">
                <a:latin typeface="Courier New"/>
                <a:cs typeface="Courier New"/>
              </a:rPr>
              <a:t>socket.emit</a:t>
            </a:r>
            <a:r>
              <a:rPr lang="en-US" sz="1800" dirty="0" smtClean="0">
                <a:latin typeface="Courier New"/>
                <a:cs typeface="Courier New"/>
              </a:rPr>
              <a:t>(‘user name’, user);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lang="en-US" sz="1800" dirty="0" smtClean="0">
                <a:latin typeface="Courier New"/>
                <a:cs typeface="Courier New"/>
              </a:rPr>
              <a:t>     });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  }); </a:t>
            </a:r>
            <a:endParaRPr lang="en-US" sz="1800" b="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  });</a:t>
            </a:r>
          </a:p>
          <a:p>
            <a:pPr marL="0" indent="0">
              <a:buNone/>
            </a:pPr>
            <a:endParaRPr lang="en-US" sz="2400" b="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35362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works fine…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973286" y="3229430"/>
            <a:ext cx="925286" cy="889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Server</a:t>
            </a:r>
            <a:endParaRPr lang="en-US" sz="1400" dirty="0"/>
          </a:p>
        </p:txBody>
      </p:sp>
      <p:sp>
        <p:nvSpPr>
          <p:cNvPr id="5" name="Oval 4"/>
          <p:cNvSpPr/>
          <p:nvPr/>
        </p:nvSpPr>
        <p:spPr>
          <a:xfrm>
            <a:off x="1313543" y="2057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" name="Curved Connector 6"/>
          <p:cNvCxnSpPr>
            <a:stCxn id="5" idx="6"/>
            <a:endCxn id="4" idx="1"/>
          </p:cNvCxnSpPr>
          <p:nvPr/>
        </p:nvCxnSpPr>
        <p:spPr>
          <a:xfrm>
            <a:off x="2238829" y="2501901"/>
            <a:ext cx="1869962" cy="85772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2"/>
            <a:endCxn id="5" idx="4"/>
          </p:cNvCxnSpPr>
          <p:nvPr/>
        </p:nvCxnSpPr>
        <p:spPr>
          <a:xfrm rot="10800000">
            <a:off x="1776186" y="2946402"/>
            <a:ext cx="2197100" cy="727529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20571" y="231723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38829" y="3489266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45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are still ok, but…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973286" y="3229430"/>
            <a:ext cx="925286" cy="889000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Server</a:t>
            </a:r>
            <a:endParaRPr lang="en-US" sz="1400" dirty="0"/>
          </a:p>
        </p:txBody>
      </p:sp>
      <p:sp>
        <p:nvSpPr>
          <p:cNvPr id="5" name="Oval 4"/>
          <p:cNvSpPr/>
          <p:nvPr/>
        </p:nvSpPr>
        <p:spPr>
          <a:xfrm>
            <a:off x="1313543" y="2057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" name="Curved Connector 6"/>
          <p:cNvCxnSpPr>
            <a:stCxn id="5" idx="6"/>
            <a:endCxn id="4" idx="1"/>
          </p:cNvCxnSpPr>
          <p:nvPr/>
        </p:nvCxnSpPr>
        <p:spPr>
          <a:xfrm>
            <a:off x="2238829" y="2501901"/>
            <a:ext cx="1869962" cy="85772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2"/>
            <a:endCxn id="5" idx="4"/>
          </p:cNvCxnSpPr>
          <p:nvPr/>
        </p:nvCxnSpPr>
        <p:spPr>
          <a:xfrm rot="10800000">
            <a:off x="1776186" y="2946402"/>
            <a:ext cx="2197100" cy="727529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20571" y="231723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38829" y="3489266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313542" y="341409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13" name="Curved Connector 12"/>
          <p:cNvCxnSpPr>
            <a:stCxn id="12" idx="6"/>
            <a:endCxn id="4" idx="2"/>
          </p:cNvCxnSpPr>
          <p:nvPr/>
        </p:nvCxnSpPr>
        <p:spPr>
          <a:xfrm flipV="1">
            <a:off x="2238828" y="3673930"/>
            <a:ext cx="1734458" cy="18466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4" idx="3"/>
            <a:endCxn id="12" idx="4"/>
          </p:cNvCxnSpPr>
          <p:nvPr/>
        </p:nvCxnSpPr>
        <p:spPr>
          <a:xfrm rot="5400000">
            <a:off x="2785059" y="2979365"/>
            <a:ext cx="314859" cy="2332606"/>
          </a:xfrm>
          <a:prstGeom prst="curvedConnector3">
            <a:avLst>
              <a:gd name="adj1" fmla="val 172604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120570" y="3673932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861525" y="4521212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997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973286" y="3229430"/>
            <a:ext cx="925286" cy="889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Server</a:t>
            </a:r>
            <a:endParaRPr lang="en-US" sz="1400" dirty="0"/>
          </a:p>
        </p:txBody>
      </p:sp>
      <p:sp>
        <p:nvSpPr>
          <p:cNvPr id="5" name="Oval 4"/>
          <p:cNvSpPr/>
          <p:nvPr/>
        </p:nvSpPr>
        <p:spPr>
          <a:xfrm>
            <a:off x="1313543" y="2057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" name="Curved Connector 6"/>
          <p:cNvCxnSpPr>
            <a:stCxn id="5" idx="6"/>
            <a:endCxn id="4" idx="1"/>
          </p:cNvCxnSpPr>
          <p:nvPr/>
        </p:nvCxnSpPr>
        <p:spPr>
          <a:xfrm>
            <a:off x="2238829" y="2501901"/>
            <a:ext cx="1869962" cy="85772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2"/>
            <a:endCxn id="5" idx="4"/>
          </p:cNvCxnSpPr>
          <p:nvPr/>
        </p:nvCxnSpPr>
        <p:spPr>
          <a:xfrm rot="10800000">
            <a:off x="1776186" y="2946402"/>
            <a:ext cx="2197100" cy="727529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20571" y="231723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38829" y="3489266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313542" y="341409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13" name="Curved Connector 12"/>
          <p:cNvCxnSpPr>
            <a:stCxn id="12" idx="6"/>
            <a:endCxn id="4" idx="2"/>
          </p:cNvCxnSpPr>
          <p:nvPr/>
        </p:nvCxnSpPr>
        <p:spPr>
          <a:xfrm flipV="1">
            <a:off x="2238828" y="3673930"/>
            <a:ext cx="1734458" cy="18466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4" idx="3"/>
            <a:endCxn id="12" idx="4"/>
          </p:cNvCxnSpPr>
          <p:nvPr/>
        </p:nvCxnSpPr>
        <p:spPr>
          <a:xfrm rot="5400000">
            <a:off x="2785059" y="2979365"/>
            <a:ext cx="314859" cy="2332606"/>
          </a:xfrm>
          <a:prstGeom prst="curvedConnector3">
            <a:avLst>
              <a:gd name="adj1" fmla="val 172604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120570" y="3673932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861525" y="4521212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2398882" y="499317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19" name="Curved Connector 18"/>
          <p:cNvCxnSpPr>
            <a:stCxn id="18" idx="6"/>
            <a:endCxn id="4" idx="3"/>
          </p:cNvCxnSpPr>
          <p:nvPr/>
        </p:nvCxnSpPr>
        <p:spPr>
          <a:xfrm flipV="1">
            <a:off x="3324168" y="3988239"/>
            <a:ext cx="784623" cy="144944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4" idx="4"/>
            <a:endCxn id="18" idx="4"/>
          </p:cNvCxnSpPr>
          <p:nvPr/>
        </p:nvCxnSpPr>
        <p:spPr>
          <a:xfrm rot="5400000">
            <a:off x="2766853" y="4213102"/>
            <a:ext cx="1763749" cy="1574404"/>
          </a:xfrm>
          <a:prstGeom prst="curvedConnector3">
            <a:avLst>
              <a:gd name="adj1" fmla="val 112961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24168" y="4890544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66702" y="5437679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4184793" y="17975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24" name="Curved Connector 23"/>
          <p:cNvCxnSpPr>
            <a:stCxn id="23" idx="6"/>
            <a:endCxn id="4" idx="7"/>
          </p:cNvCxnSpPr>
          <p:nvPr/>
        </p:nvCxnSpPr>
        <p:spPr>
          <a:xfrm flipH="1">
            <a:off x="4763067" y="2242067"/>
            <a:ext cx="347012" cy="1117554"/>
          </a:xfrm>
          <a:prstGeom prst="curvedConnector4">
            <a:avLst>
              <a:gd name="adj1" fmla="val -65877"/>
              <a:gd name="adj2" fmla="val 64062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4" idx="0"/>
            <a:endCxn id="23" idx="4"/>
          </p:cNvCxnSpPr>
          <p:nvPr/>
        </p:nvCxnSpPr>
        <p:spPr>
          <a:xfrm rot="5400000" flipH="1" flipV="1">
            <a:off x="4270251" y="2852246"/>
            <a:ext cx="542863" cy="21150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110079" y="266401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108791" y="2761735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687449" y="23944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30" name="Curved Connector 29"/>
          <p:cNvCxnSpPr>
            <a:stCxn id="29" idx="6"/>
            <a:endCxn id="4" idx="5"/>
          </p:cNvCxnSpPr>
          <p:nvPr/>
        </p:nvCxnSpPr>
        <p:spPr>
          <a:xfrm flipH="1">
            <a:off x="4763067" y="2838967"/>
            <a:ext cx="1849668" cy="1149272"/>
          </a:xfrm>
          <a:prstGeom prst="curvedConnector4">
            <a:avLst>
              <a:gd name="adj1" fmla="val -12359"/>
              <a:gd name="adj2" fmla="val 131219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4" idx="6"/>
            <a:endCxn id="29" idx="4"/>
          </p:cNvCxnSpPr>
          <p:nvPr/>
        </p:nvCxnSpPr>
        <p:spPr>
          <a:xfrm flipV="1">
            <a:off x="4898572" y="3283467"/>
            <a:ext cx="1251520" cy="39046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339669" y="327180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169358" y="3241743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5736038" y="455387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37" name="Curved Connector 36"/>
          <p:cNvCxnSpPr>
            <a:stCxn id="36" idx="1"/>
          </p:cNvCxnSpPr>
          <p:nvPr/>
        </p:nvCxnSpPr>
        <p:spPr>
          <a:xfrm rot="16200000" flipV="1">
            <a:off x="4976674" y="3789191"/>
            <a:ext cx="565632" cy="122410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4" idx="4"/>
            <a:endCxn id="36" idx="4"/>
          </p:cNvCxnSpPr>
          <p:nvPr/>
        </p:nvCxnSpPr>
        <p:spPr>
          <a:xfrm rot="16200000" flipH="1">
            <a:off x="4655085" y="3899274"/>
            <a:ext cx="1324440" cy="1762752"/>
          </a:xfrm>
          <a:prstGeom prst="curvedConnector3">
            <a:avLst>
              <a:gd name="adj1" fmla="val 11726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325413" y="4369204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110079" y="5276611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44" name="Oval 43"/>
          <p:cNvSpPr/>
          <p:nvPr/>
        </p:nvSpPr>
        <p:spPr>
          <a:xfrm>
            <a:off x="6725905" y="405337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5" name="Oval 44"/>
          <p:cNvSpPr/>
          <p:nvPr/>
        </p:nvSpPr>
        <p:spPr>
          <a:xfrm>
            <a:off x="2657928" y="13530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6" name="Oval 45"/>
          <p:cNvSpPr/>
          <p:nvPr/>
        </p:nvSpPr>
        <p:spPr>
          <a:xfrm>
            <a:off x="511292" y="27849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7" name="Oval 46"/>
          <p:cNvSpPr/>
          <p:nvPr/>
        </p:nvSpPr>
        <p:spPr>
          <a:xfrm>
            <a:off x="1313542" y="455707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8" name="Oval 47"/>
          <p:cNvSpPr/>
          <p:nvPr/>
        </p:nvSpPr>
        <p:spPr>
          <a:xfrm>
            <a:off x="6885800" y="304061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9" name="Oval 48"/>
          <p:cNvSpPr/>
          <p:nvPr/>
        </p:nvSpPr>
        <p:spPr>
          <a:xfrm>
            <a:off x="6661324" y="190320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0" name="Oval 49"/>
          <p:cNvSpPr/>
          <p:nvPr/>
        </p:nvSpPr>
        <p:spPr>
          <a:xfrm>
            <a:off x="5425795" y="142823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1" name="Oval 50"/>
          <p:cNvSpPr/>
          <p:nvPr/>
        </p:nvSpPr>
        <p:spPr>
          <a:xfrm>
            <a:off x="1473596" y="9085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2" name="Oval 51"/>
          <p:cNvSpPr/>
          <p:nvPr/>
        </p:nvSpPr>
        <p:spPr>
          <a:xfrm>
            <a:off x="7100729" y="313832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3" name="Oval 52"/>
          <p:cNvSpPr/>
          <p:nvPr/>
        </p:nvSpPr>
        <p:spPr>
          <a:xfrm>
            <a:off x="3032752" y="43801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4" name="Oval 53"/>
          <p:cNvSpPr/>
          <p:nvPr/>
        </p:nvSpPr>
        <p:spPr>
          <a:xfrm>
            <a:off x="7260624" y="212556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5" name="Oval 54"/>
          <p:cNvSpPr/>
          <p:nvPr/>
        </p:nvSpPr>
        <p:spPr>
          <a:xfrm>
            <a:off x="7036148" y="98814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6" name="Oval 55"/>
          <p:cNvSpPr/>
          <p:nvPr/>
        </p:nvSpPr>
        <p:spPr>
          <a:xfrm>
            <a:off x="5800619" y="5131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7" name="Oval 56"/>
          <p:cNvSpPr/>
          <p:nvPr/>
        </p:nvSpPr>
        <p:spPr>
          <a:xfrm>
            <a:off x="1848420" y="-64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8" name="Oval 57"/>
          <p:cNvSpPr/>
          <p:nvPr/>
        </p:nvSpPr>
        <p:spPr>
          <a:xfrm>
            <a:off x="7036148" y="554026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9" name="Oval 58"/>
          <p:cNvSpPr/>
          <p:nvPr/>
        </p:nvSpPr>
        <p:spPr>
          <a:xfrm>
            <a:off x="2968171" y="283995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0" name="Oval 59"/>
          <p:cNvSpPr/>
          <p:nvPr/>
        </p:nvSpPr>
        <p:spPr>
          <a:xfrm>
            <a:off x="7196043" y="452750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1" name="Oval 60"/>
          <p:cNvSpPr/>
          <p:nvPr/>
        </p:nvSpPr>
        <p:spPr>
          <a:xfrm>
            <a:off x="6971567" y="339008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2" name="Oval 61"/>
          <p:cNvSpPr/>
          <p:nvPr/>
        </p:nvSpPr>
        <p:spPr>
          <a:xfrm>
            <a:off x="5736038" y="291512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3" name="Oval 62"/>
          <p:cNvSpPr/>
          <p:nvPr/>
        </p:nvSpPr>
        <p:spPr>
          <a:xfrm>
            <a:off x="1783839" y="239545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4" name="Oval 63"/>
          <p:cNvSpPr/>
          <p:nvPr/>
        </p:nvSpPr>
        <p:spPr>
          <a:xfrm>
            <a:off x="5170409" y="51502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5" name="Oval 64"/>
          <p:cNvSpPr/>
          <p:nvPr/>
        </p:nvSpPr>
        <p:spPr>
          <a:xfrm>
            <a:off x="1102432" y="24499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6" name="Oval 65"/>
          <p:cNvSpPr/>
          <p:nvPr/>
        </p:nvSpPr>
        <p:spPr>
          <a:xfrm>
            <a:off x="5330304" y="41374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7" name="Oval 66"/>
          <p:cNvSpPr/>
          <p:nvPr/>
        </p:nvSpPr>
        <p:spPr>
          <a:xfrm>
            <a:off x="5105828" y="300006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8" name="Oval 67"/>
          <p:cNvSpPr/>
          <p:nvPr/>
        </p:nvSpPr>
        <p:spPr>
          <a:xfrm>
            <a:off x="3764530" y="1168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9" name="Oval 68"/>
          <p:cNvSpPr/>
          <p:nvPr/>
        </p:nvSpPr>
        <p:spPr>
          <a:xfrm>
            <a:off x="-81900" y="20054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0" name="Oval 69"/>
          <p:cNvSpPr/>
          <p:nvPr/>
        </p:nvSpPr>
        <p:spPr>
          <a:xfrm>
            <a:off x="6121600" y="566402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1" name="Oval 70"/>
          <p:cNvSpPr/>
          <p:nvPr/>
        </p:nvSpPr>
        <p:spPr>
          <a:xfrm>
            <a:off x="6281495" y="465126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2" name="Oval 71"/>
          <p:cNvSpPr/>
          <p:nvPr/>
        </p:nvSpPr>
        <p:spPr>
          <a:xfrm>
            <a:off x="235234" y="499642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3" name="Oval 72"/>
          <p:cNvSpPr/>
          <p:nvPr/>
        </p:nvSpPr>
        <p:spPr>
          <a:xfrm>
            <a:off x="395129" y="39836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4" name="Oval 73"/>
          <p:cNvSpPr/>
          <p:nvPr/>
        </p:nvSpPr>
        <p:spPr>
          <a:xfrm>
            <a:off x="1867823" y="55947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5" name="Oval 74"/>
          <p:cNvSpPr/>
          <p:nvPr/>
        </p:nvSpPr>
        <p:spPr>
          <a:xfrm>
            <a:off x="2027718" y="45819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6" name="Oval 75"/>
          <p:cNvSpPr/>
          <p:nvPr/>
        </p:nvSpPr>
        <p:spPr>
          <a:xfrm>
            <a:off x="4397938" y="55947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7" name="Oval 76"/>
          <p:cNvSpPr/>
          <p:nvPr/>
        </p:nvSpPr>
        <p:spPr>
          <a:xfrm>
            <a:off x="4557833" y="45819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8" name="Curved Connector 77"/>
          <p:cNvCxnSpPr>
            <a:stCxn id="45" idx="5"/>
          </p:cNvCxnSpPr>
          <p:nvPr/>
        </p:nvCxnSpPr>
        <p:spPr>
          <a:xfrm rot="16200000" flipH="1">
            <a:off x="3289516" y="2270068"/>
            <a:ext cx="1129869" cy="81348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51" idx="5"/>
          </p:cNvCxnSpPr>
          <p:nvPr/>
        </p:nvCxnSpPr>
        <p:spPr>
          <a:xfrm rot="16200000" flipH="1">
            <a:off x="2196009" y="1734743"/>
            <a:ext cx="1844647" cy="170991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50" idx="3"/>
          </p:cNvCxnSpPr>
          <p:nvPr/>
        </p:nvCxnSpPr>
        <p:spPr>
          <a:xfrm rot="5400000">
            <a:off x="4556157" y="2278323"/>
            <a:ext cx="1096423" cy="913864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7" name="Curved Connector 86"/>
          <p:cNvCxnSpPr>
            <a:stCxn id="63" idx="5"/>
            <a:endCxn id="4" idx="3"/>
          </p:cNvCxnSpPr>
          <p:nvPr/>
        </p:nvCxnSpPr>
        <p:spPr>
          <a:xfrm rot="16200000" flipH="1">
            <a:off x="2924217" y="2803664"/>
            <a:ext cx="833977" cy="1535171"/>
          </a:xfrm>
          <a:prstGeom prst="curvedConnector3">
            <a:avLst>
              <a:gd name="adj1" fmla="val 143022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61" idx="2"/>
            <a:endCxn id="4" idx="6"/>
          </p:cNvCxnSpPr>
          <p:nvPr/>
        </p:nvCxnSpPr>
        <p:spPr>
          <a:xfrm rot="10800000">
            <a:off x="4898573" y="3673930"/>
            <a:ext cx="2072995" cy="16065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3" name="Curved Connector 92"/>
          <p:cNvCxnSpPr>
            <a:stCxn id="57" idx="5"/>
          </p:cNvCxnSpPr>
          <p:nvPr/>
        </p:nvCxnSpPr>
        <p:spPr>
          <a:xfrm rot="16200000" flipH="1">
            <a:off x="2189956" y="1200570"/>
            <a:ext cx="2519480" cy="162299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73" idx="6"/>
          </p:cNvCxnSpPr>
          <p:nvPr/>
        </p:nvCxnSpPr>
        <p:spPr>
          <a:xfrm flipV="1">
            <a:off x="1320415" y="3834586"/>
            <a:ext cx="2652873" cy="59358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9" name="Curved Connector 98"/>
          <p:cNvCxnSpPr>
            <a:stCxn id="72" idx="6"/>
            <a:endCxn id="4" idx="3"/>
          </p:cNvCxnSpPr>
          <p:nvPr/>
        </p:nvCxnSpPr>
        <p:spPr>
          <a:xfrm flipV="1">
            <a:off x="1160520" y="3988239"/>
            <a:ext cx="2948271" cy="145269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2" name="Curved Connector 101"/>
          <p:cNvCxnSpPr>
            <a:stCxn id="55" idx="3"/>
            <a:endCxn id="4" idx="6"/>
          </p:cNvCxnSpPr>
          <p:nvPr/>
        </p:nvCxnSpPr>
        <p:spPr>
          <a:xfrm rot="5400000">
            <a:off x="5071627" y="1573904"/>
            <a:ext cx="1926972" cy="227308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5" name="Curved Connector 104"/>
          <p:cNvCxnSpPr>
            <a:stCxn id="71" idx="1"/>
          </p:cNvCxnSpPr>
          <p:nvPr/>
        </p:nvCxnSpPr>
        <p:spPr>
          <a:xfrm rot="16200000" flipV="1">
            <a:off x="5196357" y="3560813"/>
            <a:ext cx="922858" cy="1518428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8" name="Curved Connector 107"/>
          <p:cNvCxnSpPr>
            <a:stCxn id="76" idx="1"/>
          </p:cNvCxnSpPr>
          <p:nvPr/>
        </p:nvCxnSpPr>
        <p:spPr>
          <a:xfrm rot="16200000" flipV="1">
            <a:off x="3594065" y="4785555"/>
            <a:ext cx="1606504" cy="27225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1" name="Curved Connector 110"/>
          <p:cNvCxnSpPr>
            <a:stCxn id="47" idx="7"/>
            <a:endCxn id="4" idx="2"/>
          </p:cNvCxnSpPr>
          <p:nvPr/>
        </p:nvCxnSpPr>
        <p:spPr>
          <a:xfrm rot="5400000" flipH="1" flipV="1">
            <a:off x="2531637" y="3245617"/>
            <a:ext cx="1013335" cy="186996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4" name="Curved Connector 113"/>
          <p:cNvCxnSpPr>
            <a:stCxn id="70" idx="1"/>
            <a:endCxn id="4" idx="5"/>
          </p:cNvCxnSpPr>
          <p:nvPr/>
        </p:nvCxnSpPr>
        <p:spPr>
          <a:xfrm rot="16200000" flipV="1">
            <a:off x="4607097" y="4144210"/>
            <a:ext cx="1805979" cy="149403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7" name="Curved Connector 116"/>
          <p:cNvCxnSpPr>
            <a:stCxn id="69" idx="6"/>
            <a:endCxn id="4" idx="2"/>
          </p:cNvCxnSpPr>
          <p:nvPr/>
        </p:nvCxnSpPr>
        <p:spPr>
          <a:xfrm>
            <a:off x="843386" y="2449930"/>
            <a:ext cx="3129900" cy="12240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0" name="Curved Connector 119"/>
          <p:cNvCxnSpPr>
            <a:stCxn id="56" idx="3"/>
          </p:cNvCxnSpPr>
          <p:nvPr/>
        </p:nvCxnSpPr>
        <p:spPr>
          <a:xfrm rot="5400000">
            <a:off x="4262103" y="1567724"/>
            <a:ext cx="1969753" cy="137829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3" name="Curved Connector 122"/>
          <p:cNvCxnSpPr/>
          <p:nvPr/>
        </p:nvCxnSpPr>
        <p:spPr>
          <a:xfrm rot="10800000" flipV="1">
            <a:off x="4898572" y="2946400"/>
            <a:ext cx="2688040" cy="56562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6" name="Curved Connector 125"/>
          <p:cNvCxnSpPr>
            <a:stCxn id="44" idx="2"/>
          </p:cNvCxnSpPr>
          <p:nvPr/>
        </p:nvCxnSpPr>
        <p:spPr>
          <a:xfrm rot="10800000">
            <a:off x="4898573" y="3834587"/>
            <a:ext cx="1827333" cy="66329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395129" y="101420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0" name="Oval 129"/>
          <p:cNvSpPr/>
          <p:nvPr/>
        </p:nvSpPr>
        <p:spPr>
          <a:xfrm>
            <a:off x="704735" y="6164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1" name="Oval 130"/>
          <p:cNvSpPr/>
          <p:nvPr/>
        </p:nvSpPr>
        <p:spPr>
          <a:xfrm>
            <a:off x="841235" y="15875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2" name="Oval 131"/>
          <p:cNvSpPr/>
          <p:nvPr/>
        </p:nvSpPr>
        <p:spPr>
          <a:xfrm>
            <a:off x="4767092" y="686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3" name="Oval 132"/>
          <p:cNvSpPr/>
          <p:nvPr/>
        </p:nvSpPr>
        <p:spPr>
          <a:xfrm>
            <a:off x="4357172" y="72511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4" name="Oval 133"/>
          <p:cNvSpPr/>
          <p:nvPr/>
        </p:nvSpPr>
        <p:spPr>
          <a:xfrm>
            <a:off x="4672015" y="128126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5" name="Oval 134"/>
          <p:cNvSpPr/>
          <p:nvPr/>
        </p:nvSpPr>
        <p:spPr>
          <a:xfrm>
            <a:off x="6612735" y="3721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6" name="Oval 135"/>
          <p:cNvSpPr/>
          <p:nvPr/>
        </p:nvSpPr>
        <p:spPr>
          <a:xfrm>
            <a:off x="7896853" y="139155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7" name="Oval 136"/>
          <p:cNvSpPr/>
          <p:nvPr/>
        </p:nvSpPr>
        <p:spPr>
          <a:xfrm>
            <a:off x="7586612" y="6985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8" name="Oval 137"/>
          <p:cNvSpPr/>
          <p:nvPr/>
        </p:nvSpPr>
        <p:spPr>
          <a:xfrm>
            <a:off x="7961434" y="280565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9" name="Oval 138"/>
          <p:cNvSpPr/>
          <p:nvPr/>
        </p:nvSpPr>
        <p:spPr>
          <a:xfrm>
            <a:off x="7761514" y="383458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40" name="Oval 139"/>
          <p:cNvSpPr/>
          <p:nvPr/>
        </p:nvSpPr>
        <p:spPr>
          <a:xfrm>
            <a:off x="7919021" y="478145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41" name="Oval 140"/>
          <p:cNvSpPr/>
          <p:nvPr/>
        </p:nvSpPr>
        <p:spPr>
          <a:xfrm>
            <a:off x="2953004" y="573763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64023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973286" y="3229430"/>
            <a:ext cx="925286" cy="889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Server</a:t>
            </a:r>
            <a:endParaRPr lang="en-US" sz="1400" dirty="0"/>
          </a:p>
        </p:txBody>
      </p:sp>
      <p:sp>
        <p:nvSpPr>
          <p:cNvPr id="5" name="Oval 4"/>
          <p:cNvSpPr/>
          <p:nvPr/>
        </p:nvSpPr>
        <p:spPr>
          <a:xfrm>
            <a:off x="1313543" y="2057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" name="Curved Connector 6"/>
          <p:cNvCxnSpPr>
            <a:stCxn id="5" idx="6"/>
            <a:endCxn id="4" idx="1"/>
          </p:cNvCxnSpPr>
          <p:nvPr/>
        </p:nvCxnSpPr>
        <p:spPr>
          <a:xfrm>
            <a:off x="2238829" y="2501901"/>
            <a:ext cx="1869962" cy="85772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2"/>
            <a:endCxn id="5" idx="4"/>
          </p:cNvCxnSpPr>
          <p:nvPr/>
        </p:nvCxnSpPr>
        <p:spPr>
          <a:xfrm rot="10800000">
            <a:off x="1776186" y="2946402"/>
            <a:ext cx="2197100" cy="727529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20571" y="231723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38829" y="3489266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313542" y="341409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13" name="Curved Connector 12"/>
          <p:cNvCxnSpPr>
            <a:stCxn id="12" idx="6"/>
            <a:endCxn id="4" idx="2"/>
          </p:cNvCxnSpPr>
          <p:nvPr/>
        </p:nvCxnSpPr>
        <p:spPr>
          <a:xfrm flipV="1">
            <a:off x="2238828" y="3673930"/>
            <a:ext cx="1734458" cy="18466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4" idx="3"/>
            <a:endCxn id="12" idx="4"/>
          </p:cNvCxnSpPr>
          <p:nvPr/>
        </p:nvCxnSpPr>
        <p:spPr>
          <a:xfrm rot="5400000">
            <a:off x="2785059" y="2979365"/>
            <a:ext cx="314859" cy="2332606"/>
          </a:xfrm>
          <a:prstGeom prst="curvedConnector3">
            <a:avLst>
              <a:gd name="adj1" fmla="val 172604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120570" y="3673932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861525" y="4521212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2398882" y="499317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19" name="Curved Connector 18"/>
          <p:cNvCxnSpPr>
            <a:stCxn id="18" idx="6"/>
            <a:endCxn id="4" idx="3"/>
          </p:cNvCxnSpPr>
          <p:nvPr/>
        </p:nvCxnSpPr>
        <p:spPr>
          <a:xfrm flipV="1">
            <a:off x="3324168" y="3988239"/>
            <a:ext cx="784623" cy="144944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4" idx="4"/>
            <a:endCxn id="18" idx="4"/>
          </p:cNvCxnSpPr>
          <p:nvPr/>
        </p:nvCxnSpPr>
        <p:spPr>
          <a:xfrm rot="5400000">
            <a:off x="2766853" y="4213102"/>
            <a:ext cx="1763749" cy="1574404"/>
          </a:xfrm>
          <a:prstGeom prst="curvedConnector3">
            <a:avLst>
              <a:gd name="adj1" fmla="val 112961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24168" y="4890544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66702" y="5437679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4184793" y="17975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24" name="Curved Connector 23"/>
          <p:cNvCxnSpPr>
            <a:stCxn id="23" idx="6"/>
            <a:endCxn id="4" idx="7"/>
          </p:cNvCxnSpPr>
          <p:nvPr/>
        </p:nvCxnSpPr>
        <p:spPr>
          <a:xfrm flipH="1">
            <a:off x="4763067" y="2242067"/>
            <a:ext cx="347012" cy="1117554"/>
          </a:xfrm>
          <a:prstGeom prst="curvedConnector4">
            <a:avLst>
              <a:gd name="adj1" fmla="val -65877"/>
              <a:gd name="adj2" fmla="val 64062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4" idx="0"/>
            <a:endCxn id="23" idx="4"/>
          </p:cNvCxnSpPr>
          <p:nvPr/>
        </p:nvCxnSpPr>
        <p:spPr>
          <a:xfrm rot="5400000" flipH="1" flipV="1">
            <a:off x="4270251" y="2852246"/>
            <a:ext cx="542863" cy="21150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110079" y="266401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108791" y="2761735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687449" y="23944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30" name="Curved Connector 29"/>
          <p:cNvCxnSpPr>
            <a:stCxn id="29" idx="6"/>
            <a:endCxn id="4" idx="5"/>
          </p:cNvCxnSpPr>
          <p:nvPr/>
        </p:nvCxnSpPr>
        <p:spPr>
          <a:xfrm flipH="1">
            <a:off x="4763067" y="2838967"/>
            <a:ext cx="1849668" cy="1149272"/>
          </a:xfrm>
          <a:prstGeom prst="curvedConnector4">
            <a:avLst>
              <a:gd name="adj1" fmla="val -12359"/>
              <a:gd name="adj2" fmla="val 131219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4" idx="6"/>
            <a:endCxn id="29" idx="4"/>
          </p:cNvCxnSpPr>
          <p:nvPr/>
        </p:nvCxnSpPr>
        <p:spPr>
          <a:xfrm flipV="1">
            <a:off x="4898572" y="3283467"/>
            <a:ext cx="1251520" cy="39046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339669" y="327180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169358" y="3241743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5736038" y="455387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37" name="Curved Connector 36"/>
          <p:cNvCxnSpPr>
            <a:stCxn id="36" idx="1"/>
          </p:cNvCxnSpPr>
          <p:nvPr/>
        </p:nvCxnSpPr>
        <p:spPr>
          <a:xfrm rot="16200000" flipV="1">
            <a:off x="4976674" y="3789191"/>
            <a:ext cx="565632" cy="122410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4" idx="4"/>
            <a:endCxn id="36" idx="4"/>
          </p:cNvCxnSpPr>
          <p:nvPr/>
        </p:nvCxnSpPr>
        <p:spPr>
          <a:xfrm rot="16200000" flipH="1">
            <a:off x="4655085" y="3899274"/>
            <a:ext cx="1324440" cy="1762752"/>
          </a:xfrm>
          <a:prstGeom prst="curvedConnector3">
            <a:avLst>
              <a:gd name="adj1" fmla="val 11726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325413" y="4369204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110079" y="5276611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44" name="Oval 43"/>
          <p:cNvSpPr/>
          <p:nvPr/>
        </p:nvSpPr>
        <p:spPr>
          <a:xfrm>
            <a:off x="6725905" y="405337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5" name="Oval 44"/>
          <p:cNvSpPr/>
          <p:nvPr/>
        </p:nvSpPr>
        <p:spPr>
          <a:xfrm>
            <a:off x="2657928" y="13530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6" name="Oval 45"/>
          <p:cNvSpPr/>
          <p:nvPr/>
        </p:nvSpPr>
        <p:spPr>
          <a:xfrm>
            <a:off x="511292" y="27849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7" name="Oval 46"/>
          <p:cNvSpPr/>
          <p:nvPr/>
        </p:nvSpPr>
        <p:spPr>
          <a:xfrm>
            <a:off x="1313542" y="455707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8" name="Oval 47"/>
          <p:cNvSpPr/>
          <p:nvPr/>
        </p:nvSpPr>
        <p:spPr>
          <a:xfrm>
            <a:off x="6885800" y="304061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9" name="Oval 48"/>
          <p:cNvSpPr/>
          <p:nvPr/>
        </p:nvSpPr>
        <p:spPr>
          <a:xfrm>
            <a:off x="6661324" y="190320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0" name="Oval 49"/>
          <p:cNvSpPr/>
          <p:nvPr/>
        </p:nvSpPr>
        <p:spPr>
          <a:xfrm>
            <a:off x="5425795" y="142823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1" name="Oval 50"/>
          <p:cNvSpPr/>
          <p:nvPr/>
        </p:nvSpPr>
        <p:spPr>
          <a:xfrm>
            <a:off x="1473596" y="9085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2" name="Oval 51"/>
          <p:cNvSpPr/>
          <p:nvPr/>
        </p:nvSpPr>
        <p:spPr>
          <a:xfrm>
            <a:off x="7100729" y="313832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3" name="Oval 52"/>
          <p:cNvSpPr/>
          <p:nvPr/>
        </p:nvSpPr>
        <p:spPr>
          <a:xfrm>
            <a:off x="3032752" y="43801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4" name="Oval 53"/>
          <p:cNvSpPr/>
          <p:nvPr/>
        </p:nvSpPr>
        <p:spPr>
          <a:xfrm>
            <a:off x="7260624" y="212556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5" name="Oval 54"/>
          <p:cNvSpPr/>
          <p:nvPr/>
        </p:nvSpPr>
        <p:spPr>
          <a:xfrm>
            <a:off x="7036148" y="98814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6" name="Oval 55"/>
          <p:cNvSpPr/>
          <p:nvPr/>
        </p:nvSpPr>
        <p:spPr>
          <a:xfrm>
            <a:off x="5800619" y="5131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7" name="Oval 56"/>
          <p:cNvSpPr/>
          <p:nvPr/>
        </p:nvSpPr>
        <p:spPr>
          <a:xfrm>
            <a:off x="1848420" y="-64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8" name="Oval 57"/>
          <p:cNvSpPr/>
          <p:nvPr/>
        </p:nvSpPr>
        <p:spPr>
          <a:xfrm>
            <a:off x="7036148" y="554026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9" name="Oval 58"/>
          <p:cNvSpPr/>
          <p:nvPr/>
        </p:nvSpPr>
        <p:spPr>
          <a:xfrm>
            <a:off x="2968171" y="283995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0" name="Oval 59"/>
          <p:cNvSpPr/>
          <p:nvPr/>
        </p:nvSpPr>
        <p:spPr>
          <a:xfrm>
            <a:off x="7196043" y="452750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1" name="Oval 60"/>
          <p:cNvSpPr/>
          <p:nvPr/>
        </p:nvSpPr>
        <p:spPr>
          <a:xfrm>
            <a:off x="6971567" y="339008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2" name="Oval 61"/>
          <p:cNvSpPr/>
          <p:nvPr/>
        </p:nvSpPr>
        <p:spPr>
          <a:xfrm>
            <a:off x="5736038" y="291512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3" name="Oval 62"/>
          <p:cNvSpPr/>
          <p:nvPr/>
        </p:nvSpPr>
        <p:spPr>
          <a:xfrm>
            <a:off x="1783839" y="239545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4" name="Oval 63"/>
          <p:cNvSpPr/>
          <p:nvPr/>
        </p:nvSpPr>
        <p:spPr>
          <a:xfrm>
            <a:off x="5170409" y="51502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5" name="Oval 64"/>
          <p:cNvSpPr/>
          <p:nvPr/>
        </p:nvSpPr>
        <p:spPr>
          <a:xfrm>
            <a:off x="1102432" y="24499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6" name="Oval 65"/>
          <p:cNvSpPr/>
          <p:nvPr/>
        </p:nvSpPr>
        <p:spPr>
          <a:xfrm>
            <a:off x="5330304" y="41374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7" name="Oval 66"/>
          <p:cNvSpPr/>
          <p:nvPr/>
        </p:nvSpPr>
        <p:spPr>
          <a:xfrm>
            <a:off x="5105828" y="300006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8" name="Oval 67"/>
          <p:cNvSpPr/>
          <p:nvPr/>
        </p:nvSpPr>
        <p:spPr>
          <a:xfrm>
            <a:off x="3764530" y="1168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9" name="Oval 68"/>
          <p:cNvSpPr/>
          <p:nvPr/>
        </p:nvSpPr>
        <p:spPr>
          <a:xfrm>
            <a:off x="-81900" y="20054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0" name="Oval 69"/>
          <p:cNvSpPr/>
          <p:nvPr/>
        </p:nvSpPr>
        <p:spPr>
          <a:xfrm>
            <a:off x="6121600" y="566402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1" name="Oval 70"/>
          <p:cNvSpPr/>
          <p:nvPr/>
        </p:nvSpPr>
        <p:spPr>
          <a:xfrm>
            <a:off x="6281495" y="465126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2" name="Oval 71"/>
          <p:cNvSpPr/>
          <p:nvPr/>
        </p:nvSpPr>
        <p:spPr>
          <a:xfrm>
            <a:off x="235234" y="499642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3" name="Oval 72"/>
          <p:cNvSpPr/>
          <p:nvPr/>
        </p:nvSpPr>
        <p:spPr>
          <a:xfrm>
            <a:off x="395129" y="39836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4" name="Oval 73"/>
          <p:cNvSpPr/>
          <p:nvPr/>
        </p:nvSpPr>
        <p:spPr>
          <a:xfrm>
            <a:off x="1867823" y="55947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5" name="Oval 74"/>
          <p:cNvSpPr/>
          <p:nvPr/>
        </p:nvSpPr>
        <p:spPr>
          <a:xfrm>
            <a:off x="2027718" y="45819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6" name="Oval 75"/>
          <p:cNvSpPr/>
          <p:nvPr/>
        </p:nvSpPr>
        <p:spPr>
          <a:xfrm>
            <a:off x="4397938" y="55947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7" name="Oval 76"/>
          <p:cNvSpPr/>
          <p:nvPr/>
        </p:nvSpPr>
        <p:spPr>
          <a:xfrm>
            <a:off x="4557833" y="45819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8" name="Curved Connector 77"/>
          <p:cNvCxnSpPr>
            <a:stCxn id="45" idx="5"/>
          </p:cNvCxnSpPr>
          <p:nvPr/>
        </p:nvCxnSpPr>
        <p:spPr>
          <a:xfrm rot="16200000" flipH="1">
            <a:off x="3289516" y="2270068"/>
            <a:ext cx="1129869" cy="81348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51" idx="5"/>
          </p:cNvCxnSpPr>
          <p:nvPr/>
        </p:nvCxnSpPr>
        <p:spPr>
          <a:xfrm rot="16200000" flipH="1">
            <a:off x="2196009" y="1734743"/>
            <a:ext cx="1844647" cy="170991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50" idx="3"/>
          </p:cNvCxnSpPr>
          <p:nvPr/>
        </p:nvCxnSpPr>
        <p:spPr>
          <a:xfrm rot="5400000">
            <a:off x="4556157" y="2278323"/>
            <a:ext cx="1096423" cy="913864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7" name="Curved Connector 86"/>
          <p:cNvCxnSpPr>
            <a:stCxn id="63" idx="5"/>
            <a:endCxn id="4" idx="3"/>
          </p:cNvCxnSpPr>
          <p:nvPr/>
        </p:nvCxnSpPr>
        <p:spPr>
          <a:xfrm rot="16200000" flipH="1">
            <a:off x="2924217" y="2803664"/>
            <a:ext cx="833977" cy="1535171"/>
          </a:xfrm>
          <a:prstGeom prst="curvedConnector3">
            <a:avLst>
              <a:gd name="adj1" fmla="val 143022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61" idx="2"/>
            <a:endCxn id="4" idx="6"/>
          </p:cNvCxnSpPr>
          <p:nvPr/>
        </p:nvCxnSpPr>
        <p:spPr>
          <a:xfrm rot="10800000">
            <a:off x="4898573" y="3673930"/>
            <a:ext cx="2072995" cy="16065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3" name="Curved Connector 92"/>
          <p:cNvCxnSpPr>
            <a:stCxn id="57" idx="5"/>
          </p:cNvCxnSpPr>
          <p:nvPr/>
        </p:nvCxnSpPr>
        <p:spPr>
          <a:xfrm rot="16200000" flipH="1">
            <a:off x="2189956" y="1200570"/>
            <a:ext cx="2519480" cy="162299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73" idx="6"/>
          </p:cNvCxnSpPr>
          <p:nvPr/>
        </p:nvCxnSpPr>
        <p:spPr>
          <a:xfrm flipV="1">
            <a:off x="1320415" y="3834586"/>
            <a:ext cx="2652873" cy="59358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9" name="Curved Connector 98"/>
          <p:cNvCxnSpPr>
            <a:stCxn id="72" idx="6"/>
            <a:endCxn id="4" idx="3"/>
          </p:cNvCxnSpPr>
          <p:nvPr/>
        </p:nvCxnSpPr>
        <p:spPr>
          <a:xfrm flipV="1">
            <a:off x="1160520" y="3988239"/>
            <a:ext cx="2948271" cy="145269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2" name="Curved Connector 101"/>
          <p:cNvCxnSpPr>
            <a:stCxn id="55" idx="3"/>
            <a:endCxn id="4" idx="6"/>
          </p:cNvCxnSpPr>
          <p:nvPr/>
        </p:nvCxnSpPr>
        <p:spPr>
          <a:xfrm rot="5400000">
            <a:off x="5071627" y="1573904"/>
            <a:ext cx="1926972" cy="227308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5" name="Curved Connector 104"/>
          <p:cNvCxnSpPr>
            <a:stCxn id="71" idx="1"/>
          </p:cNvCxnSpPr>
          <p:nvPr/>
        </p:nvCxnSpPr>
        <p:spPr>
          <a:xfrm rot="16200000" flipV="1">
            <a:off x="5196357" y="3560813"/>
            <a:ext cx="922858" cy="1518428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8" name="Curved Connector 107"/>
          <p:cNvCxnSpPr>
            <a:stCxn id="76" idx="1"/>
          </p:cNvCxnSpPr>
          <p:nvPr/>
        </p:nvCxnSpPr>
        <p:spPr>
          <a:xfrm rot="16200000" flipV="1">
            <a:off x="3594065" y="4785555"/>
            <a:ext cx="1606504" cy="27225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1" name="Curved Connector 110"/>
          <p:cNvCxnSpPr>
            <a:stCxn id="47" idx="7"/>
            <a:endCxn id="4" idx="2"/>
          </p:cNvCxnSpPr>
          <p:nvPr/>
        </p:nvCxnSpPr>
        <p:spPr>
          <a:xfrm rot="5400000" flipH="1" flipV="1">
            <a:off x="2531637" y="3245617"/>
            <a:ext cx="1013335" cy="186996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4" name="Curved Connector 113"/>
          <p:cNvCxnSpPr>
            <a:stCxn id="70" idx="1"/>
            <a:endCxn id="4" idx="5"/>
          </p:cNvCxnSpPr>
          <p:nvPr/>
        </p:nvCxnSpPr>
        <p:spPr>
          <a:xfrm rot="16200000" flipV="1">
            <a:off x="4607097" y="4144210"/>
            <a:ext cx="1805979" cy="149403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7" name="Curved Connector 116"/>
          <p:cNvCxnSpPr>
            <a:stCxn id="69" idx="6"/>
            <a:endCxn id="4" idx="2"/>
          </p:cNvCxnSpPr>
          <p:nvPr/>
        </p:nvCxnSpPr>
        <p:spPr>
          <a:xfrm>
            <a:off x="843386" y="2449930"/>
            <a:ext cx="3129900" cy="12240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0" name="Curved Connector 119"/>
          <p:cNvCxnSpPr>
            <a:stCxn id="56" idx="3"/>
          </p:cNvCxnSpPr>
          <p:nvPr/>
        </p:nvCxnSpPr>
        <p:spPr>
          <a:xfrm rot="5400000">
            <a:off x="4262103" y="1567724"/>
            <a:ext cx="1969753" cy="137829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3" name="Curved Connector 122"/>
          <p:cNvCxnSpPr/>
          <p:nvPr/>
        </p:nvCxnSpPr>
        <p:spPr>
          <a:xfrm rot="10800000" flipV="1">
            <a:off x="4898572" y="2946400"/>
            <a:ext cx="2688040" cy="56562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6" name="Curved Connector 125"/>
          <p:cNvCxnSpPr>
            <a:stCxn id="44" idx="2"/>
          </p:cNvCxnSpPr>
          <p:nvPr/>
        </p:nvCxnSpPr>
        <p:spPr>
          <a:xfrm rot="10800000">
            <a:off x="4898573" y="3834587"/>
            <a:ext cx="1827333" cy="66329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395129" y="101420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0" name="Oval 129"/>
          <p:cNvSpPr/>
          <p:nvPr/>
        </p:nvSpPr>
        <p:spPr>
          <a:xfrm>
            <a:off x="704735" y="6164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1" name="Oval 130"/>
          <p:cNvSpPr/>
          <p:nvPr/>
        </p:nvSpPr>
        <p:spPr>
          <a:xfrm>
            <a:off x="841235" y="15875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2" name="Oval 131"/>
          <p:cNvSpPr/>
          <p:nvPr/>
        </p:nvSpPr>
        <p:spPr>
          <a:xfrm>
            <a:off x="4767092" y="686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3" name="Oval 132"/>
          <p:cNvSpPr/>
          <p:nvPr/>
        </p:nvSpPr>
        <p:spPr>
          <a:xfrm>
            <a:off x="4357172" y="72511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4" name="Oval 133"/>
          <p:cNvSpPr/>
          <p:nvPr/>
        </p:nvSpPr>
        <p:spPr>
          <a:xfrm>
            <a:off x="4672015" y="128126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5" name="Oval 134"/>
          <p:cNvSpPr/>
          <p:nvPr/>
        </p:nvSpPr>
        <p:spPr>
          <a:xfrm>
            <a:off x="6612735" y="3721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6" name="Oval 135"/>
          <p:cNvSpPr/>
          <p:nvPr/>
        </p:nvSpPr>
        <p:spPr>
          <a:xfrm>
            <a:off x="7896853" y="139155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7" name="Oval 136"/>
          <p:cNvSpPr/>
          <p:nvPr/>
        </p:nvSpPr>
        <p:spPr>
          <a:xfrm>
            <a:off x="7586612" y="6985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8" name="Oval 137"/>
          <p:cNvSpPr/>
          <p:nvPr/>
        </p:nvSpPr>
        <p:spPr>
          <a:xfrm>
            <a:off x="7961434" y="280565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9" name="Oval 138"/>
          <p:cNvSpPr/>
          <p:nvPr/>
        </p:nvSpPr>
        <p:spPr>
          <a:xfrm>
            <a:off x="7761514" y="383458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40" name="Oval 139"/>
          <p:cNvSpPr/>
          <p:nvPr/>
        </p:nvSpPr>
        <p:spPr>
          <a:xfrm>
            <a:off x="7919021" y="478145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41" name="Oval 140"/>
          <p:cNvSpPr/>
          <p:nvPr/>
        </p:nvSpPr>
        <p:spPr>
          <a:xfrm>
            <a:off x="2953004" y="573763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3" name="Rectangle 2"/>
          <p:cNvSpPr/>
          <p:nvPr/>
        </p:nvSpPr>
        <p:spPr>
          <a:xfrm>
            <a:off x="1892830" y="5150242"/>
            <a:ext cx="4928684" cy="69573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Does this work for Ajax?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53086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 Behavior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23514" cy="4525963"/>
          </a:xfrm>
        </p:spPr>
        <p:txBody>
          <a:bodyPr/>
          <a:lstStyle/>
          <a:p>
            <a:r>
              <a:rPr lang="en-US" dirty="0" smtClean="0"/>
              <a:t>Behavior of Client Communication</a:t>
            </a:r>
          </a:p>
          <a:p>
            <a:pPr lvl="1"/>
            <a:r>
              <a:rPr lang="en-US" dirty="0" smtClean="0"/>
              <a:t>How does the client communicate with the server?</a:t>
            </a:r>
          </a:p>
          <a:p>
            <a:pPr lvl="1"/>
            <a:r>
              <a:rPr lang="en-US" dirty="0" smtClean="0"/>
              <a:t>What is required?</a:t>
            </a:r>
          </a:p>
          <a:p>
            <a:r>
              <a:rPr lang="en-US" dirty="0" smtClean="0"/>
              <a:t>Observations</a:t>
            </a:r>
          </a:p>
          <a:p>
            <a:pPr lvl="1"/>
            <a:r>
              <a:rPr lang="en-US" dirty="0" smtClean="0"/>
              <a:t>Frequent communication?</a:t>
            </a:r>
          </a:p>
          <a:p>
            <a:pPr lvl="1"/>
            <a:r>
              <a:rPr lang="en-US" dirty="0" smtClean="0"/>
              <a:t>Real-time communication?</a:t>
            </a:r>
          </a:p>
          <a:p>
            <a:pPr lvl="1"/>
            <a:r>
              <a:rPr lang="en-US" dirty="0" smtClean="0"/>
              <a:t>How many clients are communicating at once?</a:t>
            </a:r>
          </a:p>
          <a:p>
            <a:pPr lvl="1"/>
            <a:r>
              <a:rPr lang="en-US" dirty="0" smtClean="0"/>
              <a:t>Scalability?</a:t>
            </a:r>
          </a:p>
        </p:txBody>
      </p:sp>
    </p:spTree>
    <p:extLst>
      <p:ext uri="{BB962C8B-B14F-4D97-AF65-F5344CB8AC3E}">
        <p14:creationId xmlns:p14="http://schemas.microsoft.com/office/powerpoint/2010/main" val="3266086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 Application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Communication</a:t>
            </a:r>
          </a:p>
          <a:p>
            <a:pPr lvl="1"/>
            <a:r>
              <a:rPr lang="en-US" dirty="0" smtClean="0"/>
              <a:t>Communication with the server does not have real-time constraints, it is not frequent</a:t>
            </a:r>
          </a:p>
          <a:p>
            <a:r>
              <a:rPr lang="en-US" dirty="0" smtClean="0"/>
              <a:t>Scalability</a:t>
            </a:r>
          </a:p>
          <a:p>
            <a:pPr lvl="1"/>
            <a:r>
              <a:rPr lang="en-US" dirty="0" smtClean="0"/>
              <a:t>Can support many client connections at any given time as the connection is short-lived</a:t>
            </a:r>
          </a:p>
          <a:p>
            <a:pPr lvl="1"/>
            <a:r>
              <a:rPr lang="en-US" dirty="0" smtClean="0"/>
              <a:t>Server does not need to maintain </a:t>
            </a:r>
            <a:r>
              <a:rPr lang="en-US" b="1" dirty="0" smtClean="0"/>
              <a:t>many </a:t>
            </a:r>
            <a:r>
              <a:rPr lang="en-US" dirty="0" smtClean="0"/>
              <a:t>live connections at once (sort of)</a:t>
            </a:r>
          </a:p>
          <a:p>
            <a:pPr lvl="1"/>
            <a:r>
              <a:rPr lang="en-US" dirty="0" smtClean="0"/>
              <a:t>Ajax-style applications are scalable to a limit, the overhead of HTTP is substantial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67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973286" y="3229430"/>
            <a:ext cx="925286" cy="889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Server</a:t>
            </a:r>
            <a:endParaRPr lang="en-US" sz="1400" dirty="0"/>
          </a:p>
        </p:txBody>
      </p:sp>
      <p:sp>
        <p:nvSpPr>
          <p:cNvPr id="5" name="Oval 4"/>
          <p:cNvSpPr/>
          <p:nvPr/>
        </p:nvSpPr>
        <p:spPr>
          <a:xfrm>
            <a:off x="1313543" y="2057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" name="Curved Connector 6"/>
          <p:cNvCxnSpPr>
            <a:stCxn id="5" idx="6"/>
            <a:endCxn id="4" idx="1"/>
          </p:cNvCxnSpPr>
          <p:nvPr/>
        </p:nvCxnSpPr>
        <p:spPr>
          <a:xfrm>
            <a:off x="2238829" y="2501901"/>
            <a:ext cx="1869962" cy="85772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Curved Connector 8"/>
          <p:cNvCxnSpPr>
            <a:stCxn id="4" idx="2"/>
            <a:endCxn id="5" idx="4"/>
          </p:cNvCxnSpPr>
          <p:nvPr/>
        </p:nvCxnSpPr>
        <p:spPr>
          <a:xfrm rot="10800000">
            <a:off x="1776186" y="2946402"/>
            <a:ext cx="2197100" cy="727529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20571" y="231723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38829" y="3489266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313542" y="341409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13" name="Curved Connector 12"/>
          <p:cNvCxnSpPr>
            <a:stCxn id="12" idx="6"/>
            <a:endCxn id="4" idx="2"/>
          </p:cNvCxnSpPr>
          <p:nvPr/>
        </p:nvCxnSpPr>
        <p:spPr>
          <a:xfrm flipV="1">
            <a:off x="2238828" y="3673930"/>
            <a:ext cx="1734458" cy="18466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4" idx="3"/>
            <a:endCxn id="12" idx="4"/>
          </p:cNvCxnSpPr>
          <p:nvPr/>
        </p:nvCxnSpPr>
        <p:spPr>
          <a:xfrm rot="5400000">
            <a:off x="2785059" y="2979365"/>
            <a:ext cx="314859" cy="2332606"/>
          </a:xfrm>
          <a:prstGeom prst="curvedConnector3">
            <a:avLst>
              <a:gd name="adj1" fmla="val 172604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120570" y="3673932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861525" y="4521212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2398882" y="499317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19" name="Curved Connector 18"/>
          <p:cNvCxnSpPr>
            <a:stCxn id="18" idx="6"/>
            <a:endCxn id="4" idx="3"/>
          </p:cNvCxnSpPr>
          <p:nvPr/>
        </p:nvCxnSpPr>
        <p:spPr>
          <a:xfrm flipV="1">
            <a:off x="3324168" y="3988239"/>
            <a:ext cx="784623" cy="144944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4" idx="4"/>
            <a:endCxn id="18" idx="4"/>
          </p:cNvCxnSpPr>
          <p:nvPr/>
        </p:nvCxnSpPr>
        <p:spPr>
          <a:xfrm rot="5400000">
            <a:off x="2766853" y="4213102"/>
            <a:ext cx="1763749" cy="1574404"/>
          </a:xfrm>
          <a:prstGeom prst="curvedConnector3">
            <a:avLst>
              <a:gd name="adj1" fmla="val 112961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24168" y="4890544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66702" y="5437679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4184793" y="17975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24" name="Curved Connector 23"/>
          <p:cNvCxnSpPr>
            <a:stCxn id="23" idx="6"/>
            <a:endCxn id="4" idx="7"/>
          </p:cNvCxnSpPr>
          <p:nvPr/>
        </p:nvCxnSpPr>
        <p:spPr>
          <a:xfrm flipH="1">
            <a:off x="4763067" y="2242067"/>
            <a:ext cx="347012" cy="1117554"/>
          </a:xfrm>
          <a:prstGeom prst="curvedConnector4">
            <a:avLst>
              <a:gd name="adj1" fmla="val -65877"/>
              <a:gd name="adj2" fmla="val 64062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4" idx="0"/>
            <a:endCxn id="23" idx="4"/>
          </p:cNvCxnSpPr>
          <p:nvPr/>
        </p:nvCxnSpPr>
        <p:spPr>
          <a:xfrm rot="5400000" flipH="1" flipV="1">
            <a:off x="4270251" y="2852246"/>
            <a:ext cx="542863" cy="21150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110079" y="266401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108791" y="2761735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687449" y="23944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30" name="Curved Connector 29"/>
          <p:cNvCxnSpPr>
            <a:stCxn id="29" idx="6"/>
            <a:endCxn id="4" idx="5"/>
          </p:cNvCxnSpPr>
          <p:nvPr/>
        </p:nvCxnSpPr>
        <p:spPr>
          <a:xfrm flipH="1">
            <a:off x="4763067" y="2838967"/>
            <a:ext cx="1849668" cy="1149272"/>
          </a:xfrm>
          <a:prstGeom prst="curvedConnector4">
            <a:avLst>
              <a:gd name="adj1" fmla="val -12359"/>
              <a:gd name="adj2" fmla="val 131219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4" idx="6"/>
            <a:endCxn id="29" idx="4"/>
          </p:cNvCxnSpPr>
          <p:nvPr/>
        </p:nvCxnSpPr>
        <p:spPr>
          <a:xfrm flipV="1">
            <a:off x="4898572" y="3283467"/>
            <a:ext cx="1251520" cy="39046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339669" y="3271805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169358" y="3241743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5736038" y="455387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37" name="Curved Connector 36"/>
          <p:cNvCxnSpPr>
            <a:stCxn id="36" idx="1"/>
          </p:cNvCxnSpPr>
          <p:nvPr/>
        </p:nvCxnSpPr>
        <p:spPr>
          <a:xfrm rot="16200000" flipV="1">
            <a:off x="4976674" y="3789191"/>
            <a:ext cx="565632" cy="122410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4" idx="4"/>
            <a:endCxn id="36" idx="4"/>
          </p:cNvCxnSpPr>
          <p:nvPr/>
        </p:nvCxnSpPr>
        <p:spPr>
          <a:xfrm rot="16200000" flipH="1">
            <a:off x="4655085" y="3899274"/>
            <a:ext cx="1324440" cy="1762752"/>
          </a:xfrm>
          <a:prstGeom prst="curvedConnector3">
            <a:avLst>
              <a:gd name="adj1" fmla="val 11726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325413" y="4369204"/>
            <a:ext cx="546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Req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110079" y="5276611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</a:t>
            </a:r>
            <a:endParaRPr lang="en-US" dirty="0"/>
          </a:p>
        </p:txBody>
      </p:sp>
      <p:sp>
        <p:nvSpPr>
          <p:cNvPr id="44" name="Oval 43"/>
          <p:cNvSpPr/>
          <p:nvPr/>
        </p:nvSpPr>
        <p:spPr>
          <a:xfrm>
            <a:off x="6725905" y="405337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5" name="Oval 44"/>
          <p:cNvSpPr/>
          <p:nvPr/>
        </p:nvSpPr>
        <p:spPr>
          <a:xfrm>
            <a:off x="2657928" y="13530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6" name="Oval 45"/>
          <p:cNvSpPr/>
          <p:nvPr/>
        </p:nvSpPr>
        <p:spPr>
          <a:xfrm>
            <a:off x="511292" y="27849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7" name="Oval 46"/>
          <p:cNvSpPr/>
          <p:nvPr/>
        </p:nvSpPr>
        <p:spPr>
          <a:xfrm>
            <a:off x="1313542" y="455707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8" name="Oval 47"/>
          <p:cNvSpPr/>
          <p:nvPr/>
        </p:nvSpPr>
        <p:spPr>
          <a:xfrm>
            <a:off x="6885800" y="304061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49" name="Oval 48"/>
          <p:cNvSpPr/>
          <p:nvPr/>
        </p:nvSpPr>
        <p:spPr>
          <a:xfrm>
            <a:off x="6661324" y="190320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0" name="Oval 49"/>
          <p:cNvSpPr/>
          <p:nvPr/>
        </p:nvSpPr>
        <p:spPr>
          <a:xfrm>
            <a:off x="5425795" y="142823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1" name="Oval 50"/>
          <p:cNvSpPr/>
          <p:nvPr/>
        </p:nvSpPr>
        <p:spPr>
          <a:xfrm>
            <a:off x="1473596" y="9085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2" name="Oval 51"/>
          <p:cNvSpPr/>
          <p:nvPr/>
        </p:nvSpPr>
        <p:spPr>
          <a:xfrm>
            <a:off x="7100729" y="313832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3" name="Oval 52"/>
          <p:cNvSpPr/>
          <p:nvPr/>
        </p:nvSpPr>
        <p:spPr>
          <a:xfrm>
            <a:off x="3032752" y="43801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4" name="Oval 53"/>
          <p:cNvSpPr/>
          <p:nvPr/>
        </p:nvSpPr>
        <p:spPr>
          <a:xfrm>
            <a:off x="7260624" y="212556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5" name="Oval 54"/>
          <p:cNvSpPr/>
          <p:nvPr/>
        </p:nvSpPr>
        <p:spPr>
          <a:xfrm>
            <a:off x="7036148" y="98814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6" name="Oval 55"/>
          <p:cNvSpPr/>
          <p:nvPr/>
        </p:nvSpPr>
        <p:spPr>
          <a:xfrm>
            <a:off x="5800619" y="5131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7" name="Oval 56"/>
          <p:cNvSpPr/>
          <p:nvPr/>
        </p:nvSpPr>
        <p:spPr>
          <a:xfrm>
            <a:off x="1848420" y="-64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8" name="Oval 57"/>
          <p:cNvSpPr/>
          <p:nvPr/>
        </p:nvSpPr>
        <p:spPr>
          <a:xfrm>
            <a:off x="7036148" y="554026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59" name="Oval 58"/>
          <p:cNvSpPr/>
          <p:nvPr/>
        </p:nvSpPr>
        <p:spPr>
          <a:xfrm>
            <a:off x="2968171" y="283995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0" name="Oval 59"/>
          <p:cNvSpPr/>
          <p:nvPr/>
        </p:nvSpPr>
        <p:spPr>
          <a:xfrm>
            <a:off x="7196043" y="452750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1" name="Oval 60"/>
          <p:cNvSpPr/>
          <p:nvPr/>
        </p:nvSpPr>
        <p:spPr>
          <a:xfrm>
            <a:off x="6971567" y="339008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2" name="Oval 61"/>
          <p:cNvSpPr/>
          <p:nvPr/>
        </p:nvSpPr>
        <p:spPr>
          <a:xfrm>
            <a:off x="5736038" y="291512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3" name="Oval 62"/>
          <p:cNvSpPr/>
          <p:nvPr/>
        </p:nvSpPr>
        <p:spPr>
          <a:xfrm>
            <a:off x="1783839" y="239545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4" name="Oval 63"/>
          <p:cNvSpPr/>
          <p:nvPr/>
        </p:nvSpPr>
        <p:spPr>
          <a:xfrm>
            <a:off x="5170409" y="51502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5" name="Oval 64"/>
          <p:cNvSpPr/>
          <p:nvPr/>
        </p:nvSpPr>
        <p:spPr>
          <a:xfrm>
            <a:off x="1102432" y="24499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6" name="Oval 65"/>
          <p:cNvSpPr/>
          <p:nvPr/>
        </p:nvSpPr>
        <p:spPr>
          <a:xfrm>
            <a:off x="5330304" y="41374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7" name="Oval 66"/>
          <p:cNvSpPr/>
          <p:nvPr/>
        </p:nvSpPr>
        <p:spPr>
          <a:xfrm>
            <a:off x="5105828" y="3000063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8" name="Oval 67"/>
          <p:cNvSpPr/>
          <p:nvPr/>
        </p:nvSpPr>
        <p:spPr>
          <a:xfrm>
            <a:off x="3764530" y="1168401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69" name="Oval 68"/>
          <p:cNvSpPr/>
          <p:nvPr/>
        </p:nvSpPr>
        <p:spPr>
          <a:xfrm>
            <a:off x="-81900" y="200543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0" name="Oval 69"/>
          <p:cNvSpPr/>
          <p:nvPr/>
        </p:nvSpPr>
        <p:spPr>
          <a:xfrm>
            <a:off x="6121600" y="566402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1" name="Oval 70"/>
          <p:cNvSpPr/>
          <p:nvPr/>
        </p:nvSpPr>
        <p:spPr>
          <a:xfrm>
            <a:off x="6281495" y="465126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2" name="Oval 71"/>
          <p:cNvSpPr/>
          <p:nvPr/>
        </p:nvSpPr>
        <p:spPr>
          <a:xfrm>
            <a:off x="235234" y="499642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3" name="Oval 72"/>
          <p:cNvSpPr/>
          <p:nvPr/>
        </p:nvSpPr>
        <p:spPr>
          <a:xfrm>
            <a:off x="395129" y="39836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4" name="Oval 73"/>
          <p:cNvSpPr/>
          <p:nvPr/>
        </p:nvSpPr>
        <p:spPr>
          <a:xfrm>
            <a:off x="1867823" y="55947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5" name="Oval 74"/>
          <p:cNvSpPr/>
          <p:nvPr/>
        </p:nvSpPr>
        <p:spPr>
          <a:xfrm>
            <a:off x="2027718" y="45819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6" name="Oval 75"/>
          <p:cNvSpPr/>
          <p:nvPr/>
        </p:nvSpPr>
        <p:spPr>
          <a:xfrm>
            <a:off x="4397938" y="5594742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77" name="Oval 76"/>
          <p:cNvSpPr/>
          <p:nvPr/>
        </p:nvSpPr>
        <p:spPr>
          <a:xfrm>
            <a:off x="4557833" y="458198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cxnSp>
        <p:nvCxnSpPr>
          <p:cNvPr id="78" name="Curved Connector 77"/>
          <p:cNvCxnSpPr>
            <a:stCxn id="45" idx="5"/>
          </p:cNvCxnSpPr>
          <p:nvPr/>
        </p:nvCxnSpPr>
        <p:spPr>
          <a:xfrm rot="16200000" flipH="1">
            <a:off x="3289516" y="2270068"/>
            <a:ext cx="1129869" cy="81348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51" idx="5"/>
          </p:cNvCxnSpPr>
          <p:nvPr/>
        </p:nvCxnSpPr>
        <p:spPr>
          <a:xfrm rot="16200000" flipH="1">
            <a:off x="2196009" y="1734743"/>
            <a:ext cx="1844647" cy="170991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50" idx="3"/>
          </p:cNvCxnSpPr>
          <p:nvPr/>
        </p:nvCxnSpPr>
        <p:spPr>
          <a:xfrm rot="5400000">
            <a:off x="4556157" y="2278323"/>
            <a:ext cx="1096423" cy="913864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7" name="Curved Connector 86"/>
          <p:cNvCxnSpPr>
            <a:stCxn id="63" idx="5"/>
            <a:endCxn id="4" idx="3"/>
          </p:cNvCxnSpPr>
          <p:nvPr/>
        </p:nvCxnSpPr>
        <p:spPr>
          <a:xfrm rot="16200000" flipH="1">
            <a:off x="2924217" y="2803664"/>
            <a:ext cx="833977" cy="1535171"/>
          </a:xfrm>
          <a:prstGeom prst="curvedConnector3">
            <a:avLst>
              <a:gd name="adj1" fmla="val 143022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61" idx="2"/>
            <a:endCxn id="4" idx="6"/>
          </p:cNvCxnSpPr>
          <p:nvPr/>
        </p:nvCxnSpPr>
        <p:spPr>
          <a:xfrm rot="10800000">
            <a:off x="4898573" y="3673930"/>
            <a:ext cx="2072995" cy="16065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3" name="Curved Connector 92"/>
          <p:cNvCxnSpPr>
            <a:stCxn id="57" idx="5"/>
          </p:cNvCxnSpPr>
          <p:nvPr/>
        </p:nvCxnSpPr>
        <p:spPr>
          <a:xfrm rot="16200000" flipH="1">
            <a:off x="2189956" y="1200570"/>
            <a:ext cx="2519480" cy="162299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73" idx="6"/>
          </p:cNvCxnSpPr>
          <p:nvPr/>
        </p:nvCxnSpPr>
        <p:spPr>
          <a:xfrm flipV="1">
            <a:off x="1320415" y="3834586"/>
            <a:ext cx="2652873" cy="59358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9" name="Curved Connector 98"/>
          <p:cNvCxnSpPr>
            <a:stCxn id="72" idx="6"/>
            <a:endCxn id="4" idx="3"/>
          </p:cNvCxnSpPr>
          <p:nvPr/>
        </p:nvCxnSpPr>
        <p:spPr>
          <a:xfrm flipV="1">
            <a:off x="1160520" y="3988239"/>
            <a:ext cx="2948271" cy="145269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2" name="Curved Connector 101"/>
          <p:cNvCxnSpPr>
            <a:stCxn id="55" idx="3"/>
            <a:endCxn id="4" idx="6"/>
          </p:cNvCxnSpPr>
          <p:nvPr/>
        </p:nvCxnSpPr>
        <p:spPr>
          <a:xfrm rot="5400000">
            <a:off x="5071627" y="1573904"/>
            <a:ext cx="1926972" cy="227308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5" name="Curved Connector 104"/>
          <p:cNvCxnSpPr>
            <a:stCxn id="71" idx="1"/>
          </p:cNvCxnSpPr>
          <p:nvPr/>
        </p:nvCxnSpPr>
        <p:spPr>
          <a:xfrm rot="16200000" flipV="1">
            <a:off x="5196357" y="3560813"/>
            <a:ext cx="922858" cy="1518428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8" name="Curved Connector 107"/>
          <p:cNvCxnSpPr>
            <a:stCxn id="76" idx="1"/>
          </p:cNvCxnSpPr>
          <p:nvPr/>
        </p:nvCxnSpPr>
        <p:spPr>
          <a:xfrm rot="16200000" flipV="1">
            <a:off x="3594065" y="4785555"/>
            <a:ext cx="1606504" cy="27225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1" name="Curved Connector 110"/>
          <p:cNvCxnSpPr>
            <a:stCxn id="47" idx="7"/>
            <a:endCxn id="4" idx="2"/>
          </p:cNvCxnSpPr>
          <p:nvPr/>
        </p:nvCxnSpPr>
        <p:spPr>
          <a:xfrm rot="5400000" flipH="1" flipV="1">
            <a:off x="2531637" y="3245617"/>
            <a:ext cx="1013335" cy="186996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4" name="Curved Connector 113"/>
          <p:cNvCxnSpPr>
            <a:stCxn id="70" idx="1"/>
            <a:endCxn id="4" idx="5"/>
          </p:cNvCxnSpPr>
          <p:nvPr/>
        </p:nvCxnSpPr>
        <p:spPr>
          <a:xfrm rot="16200000" flipV="1">
            <a:off x="4607097" y="4144210"/>
            <a:ext cx="1805979" cy="149403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7" name="Curved Connector 116"/>
          <p:cNvCxnSpPr>
            <a:stCxn id="69" idx="6"/>
            <a:endCxn id="4" idx="2"/>
          </p:cNvCxnSpPr>
          <p:nvPr/>
        </p:nvCxnSpPr>
        <p:spPr>
          <a:xfrm>
            <a:off x="843386" y="2449930"/>
            <a:ext cx="3129900" cy="12240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0" name="Curved Connector 119"/>
          <p:cNvCxnSpPr>
            <a:stCxn id="56" idx="3"/>
          </p:cNvCxnSpPr>
          <p:nvPr/>
        </p:nvCxnSpPr>
        <p:spPr>
          <a:xfrm rot="5400000">
            <a:off x="4262103" y="1567724"/>
            <a:ext cx="1969753" cy="137829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3" name="Curved Connector 122"/>
          <p:cNvCxnSpPr/>
          <p:nvPr/>
        </p:nvCxnSpPr>
        <p:spPr>
          <a:xfrm rot="10800000" flipV="1">
            <a:off x="4898572" y="2946400"/>
            <a:ext cx="2688040" cy="56562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6" name="Curved Connector 125"/>
          <p:cNvCxnSpPr>
            <a:stCxn id="44" idx="2"/>
          </p:cNvCxnSpPr>
          <p:nvPr/>
        </p:nvCxnSpPr>
        <p:spPr>
          <a:xfrm rot="10800000">
            <a:off x="4898573" y="3834587"/>
            <a:ext cx="1827333" cy="66329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395129" y="1014200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0" name="Oval 129"/>
          <p:cNvSpPr/>
          <p:nvPr/>
        </p:nvSpPr>
        <p:spPr>
          <a:xfrm>
            <a:off x="704735" y="61646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1" name="Oval 130"/>
          <p:cNvSpPr/>
          <p:nvPr/>
        </p:nvSpPr>
        <p:spPr>
          <a:xfrm>
            <a:off x="841235" y="15875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2" name="Oval 131"/>
          <p:cNvSpPr/>
          <p:nvPr/>
        </p:nvSpPr>
        <p:spPr>
          <a:xfrm>
            <a:off x="4767092" y="68684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3" name="Oval 132"/>
          <p:cNvSpPr/>
          <p:nvPr/>
        </p:nvSpPr>
        <p:spPr>
          <a:xfrm>
            <a:off x="4357172" y="72511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4" name="Oval 133"/>
          <p:cNvSpPr/>
          <p:nvPr/>
        </p:nvSpPr>
        <p:spPr>
          <a:xfrm>
            <a:off x="4672015" y="128126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5" name="Oval 134"/>
          <p:cNvSpPr/>
          <p:nvPr/>
        </p:nvSpPr>
        <p:spPr>
          <a:xfrm>
            <a:off x="6612735" y="3721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6" name="Oval 135"/>
          <p:cNvSpPr/>
          <p:nvPr/>
        </p:nvSpPr>
        <p:spPr>
          <a:xfrm>
            <a:off x="7896853" y="139155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7" name="Oval 136"/>
          <p:cNvSpPr/>
          <p:nvPr/>
        </p:nvSpPr>
        <p:spPr>
          <a:xfrm>
            <a:off x="7586612" y="698508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8" name="Oval 137"/>
          <p:cNvSpPr/>
          <p:nvPr/>
        </p:nvSpPr>
        <p:spPr>
          <a:xfrm>
            <a:off x="7961434" y="2805659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39" name="Oval 138"/>
          <p:cNvSpPr/>
          <p:nvPr/>
        </p:nvSpPr>
        <p:spPr>
          <a:xfrm>
            <a:off x="7761514" y="3834587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40" name="Oval 139"/>
          <p:cNvSpPr/>
          <p:nvPr/>
        </p:nvSpPr>
        <p:spPr>
          <a:xfrm>
            <a:off x="7919021" y="4781456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141" name="Oval 140"/>
          <p:cNvSpPr/>
          <p:nvPr/>
        </p:nvSpPr>
        <p:spPr>
          <a:xfrm>
            <a:off x="2953004" y="5737635"/>
            <a:ext cx="925286" cy="8890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Client</a:t>
            </a:r>
            <a:endParaRPr lang="en-US" sz="1400" dirty="0"/>
          </a:p>
        </p:txBody>
      </p:sp>
      <p:sp>
        <p:nvSpPr>
          <p:cNvPr id="3" name="Rectangle 2"/>
          <p:cNvSpPr/>
          <p:nvPr/>
        </p:nvSpPr>
        <p:spPr>
          <a:xfrm>
            <a:off x="1892830" y="5150242"/>
            <a:ext cx="4928684" cy="69573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Does this work for Ajax?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31462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1286</Words>
  <Application>Microsoft Macintosh PowerPoint</Application>
  <PresentationFormat>On-screen Show (4:3)</PresentationFormat>
  <Paragraphs>445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WebSockets</vt:lpstr>
      <vt:lpstr>Problem with Ajax?</vt:lpstr>
      <vt:lpstr>This works fine…</vt:lpstr>
      <vt:lpstr>We are still ok, but…</vt:lpstr>
      <vt:lpstr>Example</vt:lpstr>
      <vt:lpstr>Example</vt:lpstr>
      <vt:lpstr>Communication Behavior</vt:lpstr>
      <vt:lpstr>Ajax Application Properties</vt:lpstr>
      <vt:lpstr>Example</vt:lpstr>
      <vt:lpstr>Example</vt:lpstr>
      <vt:lpstr>Long Polling</vt:lpstr>
      <vt:lpstr>WebSockets</vt:lpstr>
      <vt:lpstr>How does it work?</vt:lpstr>
      <vt:lpstr>How does it work?</vt:lpstr>
      <vt:lpstr>WebSocket API</vt:lpstr>
      <vt:lpstr>Client API: Connecting</vt:lpstr>
      <vt:lpstr>Client API: Disconnecting</vt:lpstr>
      <vt:lpstr>Client API: Receiving</vt:lpstr>
      <vt:lpstr>Client API: Sending</vt:lpstr>
      <vt:lpstr>Client API: Sending</vt:lpstr>
      <vt:lpstr>Server API: Listening</vt:lpstr>
      <vt:lpstr>Server API: Connect/Disconnect</vt:lpstr>
      <vt:lpstr>Server API: Receiving</vt:lpstr>
      <vt:lpstr>Server API: Sending</vt:lpstr>
      <vt:lpstr>Server API: Broadcasting</vt:lpstr>
      <vt:lpstr>Server API: Session Support</vt:lpstr>
      <vt:lpstr>Server API: Session Support</vt:lpstr>
    </vt:vector>
  </TitlesOfParts>
  <Company>UMass Amherst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WebSockets</dc:title>
  <dc:creator>Tim Richards</dc:creator>
  <cp:lastModifiedBy>Tim Richards</cp:lastModifiedBy>
  <cp:revision>52</cp:revision>
  <cp:lastPrinted>2014-11-12T18:27:43Z</cp:lastPrinted>
  <dcterms:created xsi:type="dcterms:W3CDTF">2013-11-08T14:21:45Z</dcterms:created>
  <dcterms:modified xsi:type="dcterms:W3CDTF">2014-11-12T21:00:48Z</dcterms:modified>
</cp:coreProperties>
</file>

<file path=docProps/thumbnail.jpeg>
</file>